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7" r:id="rId3"/>
    <p:sldId id="262" r:id="rId4"/>
    <p:sldId id="259" r:id="rId5"/>
    <p:sldId id="258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663" userDrawn="1">
          <p15:clr>
            <a:srgbClr val="A4A3A4"/>
          </p15:clr>
        </p15:guide>
        <p15:guide id="4" orient="horz" pos="686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CE55"/>
    <a:srgbClr val="794E2D"/>
    <a:srgbClr val="2F5CAB"/>
    <a:srgbClr val="3C9E3E"/>
    <a:srgbClr val="F5C727"/>
    <a:srgbClr val="FF8327"/>
    <a:srgbClr val="45210C"/>
    <a:srgbClr val="5CBEE5"/>
    <a:srgbClr val="F3E751"/>
    <a:srgbClr val="44C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6310" autoAdjust="0"/>
  </p:normalViewPr>
  <p:slideViewPr>
    <p:cSldViewPr snapToGrid="0">
      <p:cViewPr>
        <p:scale>
          <a:sx n="98" d="100"/>
          <a:sy n="98" d="100"/>
        </p:scale>
        <p:origin x="1050" y="318"/>
      </p:cViewPr>
      <p:guideLst>
        <p:guide pos="416"/>
        <p:guide pos="7265"/>
        <p:guide orient="horz" pos="663"/>
        <p:guide orient="horz" pos="686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1ABED-8AB4-4EE8-B6F9-BBD2BD4D65CC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D7B7C-EE94-431F-A5E3-F52A89ED5B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88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067E9D-E800-4D39-98A8-5781BEF5B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93A3F18-1149-4E73-93F1-0E4CFB7FD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1631E9-DEE8-48D5-A445-A4E2783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1E4011-2D13-4D97-9A9C-EA73E28C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D4B8A2-6652-4EBA-9D6B-4EC02CCE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86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F5998A-7D76-4B7A-99CC-165966293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1CC839-EB8B-4968-AE30-E3DBE91D7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F1A464-A9DC-4C83-90D2-1D674A15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080590-D2C4-4FCD-B66C-71656666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CB6B0D-8ADE-4107-8F49-E9C1495B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5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81B37C-8CB4-459E-8110-E649FC4AB0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687F67-7381-42BA-8971-0E839FD60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BF5DBE-C3A7-4D0F-86D9-893BDD38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4D0CCC-0F31-4D4B-8052-C0A8A9A5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0A13C7-CC53-4981-80E1-813A0B9B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66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B9707C-7957-453B-A198-F313F3673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EEA785-A786-4EC9-8F53-53B4869E1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D3AC46-0442-44DC-B0BE-8A6796239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8457E4-2594-4D93-A837-206748842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8F45C9-A924-4808-AD9F-E93D96BA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35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4C75F9-10C2-471A-B0B5-019D6F7F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46E8BE-9158-4D3F-BF9A-EA216928E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551260-B103-4786-86F1-CA258EAE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6D48BE-F6DB-4939-A1E3-3F043067C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34D688-C3E5-4709-99D0-96DE0969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44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BF20A9-67EA-4FD2-9528-B73E3FA73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2CD68E-872A-4FD1-A3E4-5DC0B903B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CE0C46-27DC-4252-B790-2E08DE501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7FC600-DE19-464C-B1B6-3352D9D36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DE44DC-48B3-4E32-9789-19C917F8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0EF22B-601B-4219-BA4D-D0CEE0F0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77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7CA6BE-22AF-468A-BEEA-992DC879D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8F7432-CAAF-47EC-95BE-541FF3E78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3F20BE-0D78-43E2-908D-5B1E54913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103D7D7-7896-4B4F-A28B-9E4831952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B5CAA28-5F55-41FC-BBE7-67CAB51C9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938B45A-E17D-4335-9DDA-4D987EDBE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83014F8-9431-4F9B-B65F-4B95989B6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89B4E5-CDA7-41EE-95C8-28E5FDEBC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79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D83EB5-69B5-4A64-B658-CF7712A9F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AE4929D-B8F4-4B46-96BC-F255AB9DF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9E08870-42C3-4220-8A6C-10B877FD2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255AEE-0D3A-41B5-B37B-614A1BA3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EC53D6D-834B-4A5D-BE0A-081CF6B93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3B99A44-4DED-438A-9767-372B7F89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546CE8-44FA-4225-8DFA-035703FA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EDDB16F-3360-4FAE-9622-E86C2493C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4" y="2241"/>
            <a:ext cx="12188465" cy="685520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9D64FAF-F73B-4593-9348-962E80702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9" r="74050" b="23885"/>
          <a:stretch/>
        </p:blipFill>
        <p:spPr>
          <a:xfrm rot="20985444">
            <a:off x="-399568" y="5615209"/>
            <a:ext cx="3163909" cy="13683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F48A60-3FE1-4E93-BC0A-31C3111BA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0" t="70420" r="33259"/>
          <a:stretch/>
        </p:blipFill>
        <p:spPr>
          <a:xfrm>
            <a:off x="10513668" y="5718137"/>
            <a:ext cx="1662898" cy="12837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AA1ABC3-1A45-45A1-9105-26F717E06D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1" b="56589"/>
          <a:stretch/>
        </p:blipFill>
        <p:spPr>
          <a:xfrm>
            <a:off x="11019099" y="0"/>
            <a:ext cx="1172901" cy="155221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4F4EB8C-8F59-4535-8BAE-0487C9C56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1" b="72329"/>
          <a:stretch/>
        </p:blipFill>
        <p:spPr>
          <a:xfrm>
            <a:off x="170086" y="-122074"/>
            <a:ext cx="2388243" cy="189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3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8C8D4C-455C-4317-A8C2-F9A75A53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085223-2212-46D9-992D-A1EDA5705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E3A0324-DBF9-4631-B113-24154B38C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5F228D-7C13-4F15-ACD3-DB4262A8A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E9D522-1059-4370-8518-CC694102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5DB87A-4C96-45AD-BDF6-3684F0DD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01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AB518-299A-4A3C-B72D-EE396BF0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D0C409E-76F2-4619-A1A0-169159C3C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BA87B4-D945-49F3-A62D-DB94ACDDD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1DFA2C-9AAF-45AE-B540-B81D437B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B3E1-620F-4AFA-862D-EB6636F974DC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DA117E8-7585-468B-9556-88C42B1E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C636F6-D68B-4972-8297-316552F9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78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75F569F-7089-4F0A-AC55-6711B284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985BD4-B42D-42C6-9671-57B932FF7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CD829C-4D2D-42D8-B6E6-710B4021F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DB3E1-620F-4AFA-862D-EB6636F974DC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4D5B0D-5CE0-4089-93CD-4ED7813C0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6B1404-D557-49AE-A2A9-70AC80B2A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DAF53-C190-4744-9AF0-BB35543B59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05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CA3DAE5-FEEF-40FC-B859-AD62B4978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" y="2241"/>
            <a:ext cx="12188465" cy="6855206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1BD7F9C1-599C-45D4-93ED-332851CCDB2A}"/>
              </a:ext>
            </a:extLst>
          </p:cNvPr>
          <p:cNvGrpSpPr/>
          <p:nvPr/>
        </p:nvGrpSpPr>
        <p:grpSpPr>
          <a:xfrm>
            <a:off x="0" y="0"/>
            <a:ext cx="12192000" cy="6879773"/>
            <a:chOff x="0" y="0"/>
            <a:chExt cx="12192000" cy="687977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E7F9242-B7E0-4760-B2B4-5BF1EF5DA8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67" b="13699"/>
            <a:stretch/>
          </p:blipFill>
          <p:spPr>
            <a:xfrm>
              <a:off x="2596" y="0"/>
              <a:ext cx="4993692" cy="5125673"/>
            </a:xfrm>
            <a:prstGeom prst="rect">
              <a:avLst/>
            </a:prstGeom>
          </p:spPr>
        </p:pic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B2CCE061-6AAB-4167-BB44-E5A48430A963}"/>
                </a:ext>
              </a:extLst>
            </p:cNvPr>
            <p:cNvGrpSpPr/>
            <p:nvPr/>
          </p:nvGrpSpPr>
          <p:grpSpPr>
            <a:xfrm>
              <a:off x="0" y="3949700"/>
              <a:ext cx="12192000" cy="2930073"/>
              <a:chOff x="0" y="3949700"/>
              <a:chExt cx="12192000" cy="2930073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CEE1DAD6-DC2C-4903-A770-7403CEB575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743"/>
              <a:stretch/>
            </p:blipFill>
            <p:spPr>
              <a:xfrm>
                <a:off x="0" y="4508499"/>
                <a:ext cx="12192000" cy="2349097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9CD30F9D-C4FF-49E0-8B1C-C9685EE213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93" r="73542" b="16478"/>
              <a:stretch/>
            </p:blipFill>
            <p:spPr>
              <a:xfrm>
                <a:off x="0" y="3949700"/>
                <a:ext cx="3225799" cy="1778000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1BED36B0-EF44-4131-B98E-75E6C72DDF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04" t="72038" r="27709" b="2033"/>
              <a:stretch/>
            </p:blipFill>
            <p:spPr>
              <a:xfrm>
                <a:off x="3975100" y="4940301"/>
                <a:ext cx="4838700" cy="1778000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F641FCD4-0FA7-4296-AE9F-5589F4FF48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08" t="62965" r="56250" b="7773"/>
              <a:stretch/>
            </p:blipFill>
            <p:spPr>
              <a:xfrm>
                <a:off x="2768600" y="4317999"/>
                <a:ext cx="2565400" cy="2006601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3EBAD6B0-D83B-4BCB-B075-4C5F8F63AF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3" t="56668" r="3959" b="27"/>
              <a:stretch/>
            </p:blipFill>
            <p:spPr>
              <a:xfrm>
                <a:off x="8265955" y="4657190"/>
                <a:ext cx="2055807" cy="2222583"/>
              </a:xfrm>
              <a:prstGeom prst="rect">
                <a:avLst/>
              </a:prstGeom>
            </p:spPr>
          </p:pic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963FCD91-B639-4044-A51F-342A7E368631}"/>
              </a:ext>
            </a:extLst>
          </p:cNvPr>
          <p:cNvGrpSpPr/>
          <p:nvPr/>
        </p:nvGrpSpPr>
        <p:grpSpPr>
          <a:xfrm>
            <a:off x="2768600" y="1516089"/>
            <a:ext cx="8813800" cy="4351815"/>
            <a:chOff x="2705099" y="1331232"/>
            <a:chExt cx="8813800" cy="4351815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A0C00C24-039E-4343-AFB9-22D3B982D2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59" t="18516" r="6875" b="22959"/>
            <a:stretch/>
          </p:blipFill>
          <p:spPr>
            <a:xfrm>
              <a:off x="2705099" y="1331232"/>
              <a:ext cx="8813800" cy="4351815"/>
            </a:xfrm>
            <a:prstGeom prst="rect">
              <a:avLst/>
            </a:prstGeom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F0B2708C-7DEB-4253-80BB-37C894580B16}"/>
                </a:ext>
              </a:extLst>
            </p:cNvPr>
            <p:cNvSpPr txBox="1"/>
            <p:nvPr/>
          </p:nvSpPr>
          <p:spPr>
            <a:xfrm>
              <a:off x="4125527" y="2667116"/>
              <a:ext cx="131318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8800" dirty="0">
                  <a:solidFill>
                    <a:srgbClr val="E64E4F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書</a:t>
              </a:r>
              <a:endParaRPr lang="zh-CN" altLang="en-US" sz="8800" dirty="0">
                <a:solidFill>
                  <a:srgbClr val="E64E4F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汉仪跳跳体简" panose="00020600040101010101" pitchFamily="18" charset="-122"/>
                <a:ea typeface="汉仪跳跳体简" panose="00020600040101010101" pitchFamily="18" charset="-122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78A3CB5D-06B9-41F3-B38E-D15D69F37CFE}"/>
                </a:ext>
              </a:extLst>
            </p:cNvPr>
            <p:cNvSpPr txBox="1"/>
            <p:nvPr/>
          </p:nvSpPr>
          <p:spPr>
            <a:xfrm rot="449627">
              <a:off x="5835812" y="4136938"/>
              <a:ext cx="110799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7200" dirty="0">
                  <a:solidFill>
                    <a:srgbClr val="5CBEE5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包</a:t>
              </a:r>
              <a:endParaRPr lang="zh-CN" altLang="en-US" sz="7200" dirty="0">
                <a:solidFill>
                  <a:srgbClr val="5CBEE5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汉仪跳跳体简" panose="00020600040101010101" pitchFamily="18" charset="-122"/>
                <a:ea typeface="汉仪跳跳体简" panose="00020600040101010101" pitchFamily="18" charset="-122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89406CB-C392-4638-883C-7D74B95C39EA}"/>
                </a:ext>
              </a:extLst>
            </p:cNvPr>
            <p:cNvSpPr txBox="1"/>
            <p:nvPr/>
          </p:nvSpPr>
          <p:spPr>
            <a:xfrm>
              <a:off x="6859135" y="2782095"/>
              <a:ext cx="121058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8000" dirty="0">
                  <a:solidFill>
                    <a:srgbClr val="FF8327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減</a:t>
              </a:r>
              <a:endParaRPr lang="zh-CN" altLang="en-US" sz="8000" dirty="0">
                <a:solidFill>
                  <a:srgbClr val="FF8327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汉仪跳跳体简" panose="00020600040101010101" pitchFamily="18" charset="-122"/>
                <a:ea typeface="汉仪跳跳体简" panose="00020600040101010101" pitchFamily="18" charset="-122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F1E6980-1874-4CF4-83A0-083C8BC5AAB6}"/>
                </a:ext>
              </a:extLst>
            </p:cNvPr>
            <p:cNvSpPr txBox="1"/>
            <p:nvPr/>
          </p:nvSpPr>
          <p:spPr>
            <a:xfrm>
              <a:off x="8379649" y="2667116"/>
              <a:ext cx="1031051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6600">
                  <a:solidFill>
                    <a:srgbClr val="3C9E3E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重</a:t>
              </a:r>
              <a:endParaRPr lang="zh-CN" altLang="en-US" sz="6600" dirty="0">
                <a:solidFill>
                  <a:srgbClr val="3C9E3E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汉仪跳跳体简" panose="00020600040101010101" pitchFamily="18" charset="-122"/>
                <a:ea typeface="汉仪跳跳体简" panose="00020600040101010101" pitchFamily="18" charset="-122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CF3EE027-57F8-4774-9D77-23F9FBC999EE}"/>
                </a:ext>
              </a:extLst>
            </p:cNvPr>
            <p:cNvSpPr txBox="1"/>
            <p:nvPr/>
          </p:nvSpPr>
          <p:spPr>
            <a:xfrm rot="314442">
              <a:off x="9880381" y="3346536"/>
              <a:ext cx="131318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8800" dirty="0">
                  <a:solidFill>
                    <a:srgbClr val="2F5CAB"/>
                  </a:solidFill>
                  <a:effectLst>
                    <a:outerShdw blurRad="254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汉仪跳跳体简" panose="00020600040101010101" pitchFamily="18" charset="-122"/>
                  <a:ea typeface="汉仪跳跳体简" panose="00020600040101010101" pitchFamily="18" charset="-122"/>
                </a:rPr>
                <a:t>週</a:t>
              </a:r>
              <a:endParaRPr lang="zh-CN" altLang="en-US" sz="8800" dirty="0">
                <a:solidFill>
                  <a:srgbClr val="2F5CAB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汉仪跳跳体简" panose="00020600040101010101" pitchFamily="18" charset="-122"/>
                <a:ea typeface="汉仪跳跳体简" panose="00020600040101010101" pitchFamily="18" charset="-122"/>
              </a:endParaRP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41C90DF7-F4DA-4E91-9A1B-E97D725394E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9" t="46111" r="70208" b="40184"/>
          <a:stretch/>
        </p:blipFill>
        <p:spPr>
          <a:xfrm>
            <a:off x="2616200" y="3162299"/>
            <a:ext cx="1016000" cy="93980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C7D283F-86C7-4153-B833-BA62BE65A28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8" b="56668"/>
          <a:stretch/>
        </p:blipFill>
        <p:spPr>
          <a:xfrm>
            <a:off x="10835849" y="0"/>
            <a:ext cx="1692700" cy="238577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6386982-3387-4642-B4FF-51C59423858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r="5938" b="77040"/>
          <a:stretch/>
        </p:blipFill>
        <p:spPr>
          <a:xfrm>
            <a:off x="9903862" y="256058"/>
            <a:ext cx="2108200" cy="177789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2BFD44D-FC52-49F4-B4A8-D360455B7FB5}"/>
              </a:ext>
            </a:extLst>
          </p:cNvPr>
          <p:cNvSpPr txBox="1"/>
          <p:nvPr/>
        </p:nvSpPr>
        <p:spPr>
          <a:xfrm>
            <a:off x="4710230" y="965546"/>
            <a:ext cx="529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bg2">
                    <a:lumMod val="25000"/>
                  </a:schemeClr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書包輕一點，健康多一點。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E942A0B-9822-4D0F-BB93-232293576558}"/>
              </a:ext>
            </a:extLst>
          </p:cNvPr>
          <p:cNvSpPr txBox="1"/>
          <p:nvPr/>
        </p:nvSpPr>
        <p:spPr>
          <a:xfrm>
            <a:off x="161395" y="6330435"/>
            <a:ext cx="212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芫荽" pitchFamily="2" charset="-120"/>
                <a:ea typeface="芫荽" pitchFamily="2" charset="-120"/>
                <a:cs typeface="芫荽" pitchFamily="2" charset="-120"/>
              </a:rPr>
              <a:t>新進國小衛生組</a:t>
            </a:r>
          </a:p>
        </p:txBody>
      </p:sp>
    </p:spTree>
    <p:extLst>
      <p:ext uri="{BB962C8B-B14F-4D97-AF65-F5344CB8AC3E}">
        <p14:creationId xmlns:p14="http://schemas.microsoft.com/office/powerpoint/2010/main" val="247068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B0B3812-90BD-47DB-B10B-4318AFBB6FDC}"/>
              </a:ext>
            </a:extLst>
          </p:cNvPr>
          <p:cNvSpPr txBox="1"/>
          <p:nvPr/>
        </p:nvSpPr>
        <p:spPr>
          <a:xfrm>
            <a:off x="2063552" y="5358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rgbClr val="794E2D"/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背過重的書包，到底對有什麼影響？</a:t>
            </a:r>
            <a:endParaRPr lang="zh-CN" altLang="en-US" sz="3600" dirty="0">
              <a:solidFill>
                <a:srgbClr val="794E2D"/>
              </a:solidFill>
              <a:latin typeface="jf open 粉圓 2.0" panose="020B0000000000000000" pitchFamily="34" charset="-120"/>
              <a:ea typeface="jf open 粉圓 2.0" panose="020B0000000000000000" pitchFamily="34" charset="-120"/>
            </a:endParaRPr>
          </a:p>
        </p:txBody>
      </p:sp>
      <p:sp>
        <p:nvSpPr>
          <p:cNvPr id="292" name="Rectangle 336">
            <a:extLst>
              <a:ext uri="{FF2B5EF4-FFF2-40B4-BE49-F238E27FC236}">
                <a16:creationId xmlns:a16="http://schemas.microsoft.com/office/drawing/2014/main" id="{292443A3-DA09-43C6-A875-C22593CE20D4}"/>
              </a:ext>
            </a:extLst>
          </p:cNvPr>
          <p:cNvSpPr/>
          <p:nvPr/>
        </p:nvSpPr>
        <p:spPr>
          <a:xfrm>
            <a:off x="5601068" y="4904088"/>
            <a:ext cx="3005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影響肩膀高低、脊椎曲線</a:t>
            </a:r>
            <a:endParaRPr lang="en-US" sz="2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308" name="组合 307">
            <a:extLst>
              <a:ext uri="{FF2B5EF4-FFF2-40B4-BE49-F238E27FC236}">
                <a16:creationId xmlns:a16="http://schemas.microsoft.com/office/drawing/2014/main" id="{0406BFB0-A381-4AD2-9118-B51BA5F9D7F2}"/>
              </a:ext>
            </a:extLst>
          </p:cNvPr>
          <p:cNvGrpSpPr/>
          <p:nvPr/>
        </p:nvGrpSpPr>
        <p:grpSpPr>
          <a:xfrm>
            <a:off x="5107191" y="3892250"/>
            <a:ext cx="6321113" cy="455036"/>
            <a:chOff x="6592048" y="4887609"/>
            <a:chExt cx="6321113" cy="455036"/>
          </a:xfrm>
        </p:grpSpPr>
        <p:sp>
          <p:nvSpPr>
            <p:cNvPr id="296" name="Rectangle 335">
              <a:extLst>
                <a:ext uri="{FF2B5EF4-FFF2-40B4-BE49-F238E27FC236}">
                  <a16:creationId xmlns:a16="http://schemas.microsoft.com/office/drawing/2014/main" id="{2BFB7ADB-6C12-444A-971B-12E1A62C8506}"/>
                </a:ext>
              </a:extLst>
            </p:cNvPr>
            <p:cNvSpPr/>
            <p:nvPr/>
          </p:nvSpPr>
          <p:spPr>
            <a:xfrm>
              <a:off x="7085925" y="4942535"/>
              <a:ext cx="58272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000" dirty="0"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造成頸部疼痛、肩膀緊繃、頭痛、韌帶拉傷、疲勞</a:t>
              </a:r>
              <a:endParaRPr lang="en-US" sz="2000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299" name="Freeform 26">
              <a:extLst>
                <a:ext uri="{FF2B5EF4-FFF2-40B4-BE49-F238E27FC236}">
                  <a16:creationId xmlns:a16="http://schemas.microsoft.com/office/drawing/2014/main" id="{65D637E7-F9E4-4286-9626-8050B057E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048" y="4887609"/>
              <a:ext cx="164828" cy="170942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00" name="Rectangle 334">
            <a:extLst>
              <a:ext uri="{FF2B5EF4-FFF2-40B4-BE49-F238E27FC236}">
                <a16:creationId xmlns:a16="http://schemas.microsoft.com/office/drawing/2014/main" id="{588E37E5-3EAA-4A02-B25A-5B04B7C544FA}"/>
              </a:ext>
            </a:extLst>
          </p:cNvPr>
          <p:cNvSpPr/>
          <p:nvPr/>
        </p:nvSpPr>
        <p:spPr>
          <a:xfrm>
            <a:off x="5601068" y="3024914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導致四肢及頸部疼痛及麻感</a:t>
            </a:r>
            <a:endParaRPr lang="en-US" sz="20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83BDD180-9D75-4A09-9C9D-6B9E5420F892}"/>
              </a:ext>
            </a:extLst>
          </p:cNvPr>
          <p:cNvGrpSpPr/>
          <p:nvPr/>
        </p:nvGrpSpPr>
        <p:grpSpPr>
          <a:xfrm>
            <a:off x="4980660" y="2070515"/>
            <a:ext cx="4482363" cy="415209"/>
            <a:chOff x="6456057" y="3473372"/>
            <a:chExt cx="4482363" cy="415209"/>
          </a:xfrm>
        </p:grpSpPr>
        <p:grpSp>
          <p:nvGrpSpPr>
            <p:cNvPr id="306" name="组合 305">
              <a:extLst>
                <a:ext uri="{FF2B5EF4-FFF2-40B4-BE49-F238E27FC236}">
                  <a16:creationId xmlns:a16="http://schemas.microsoft.com/office/drawing/2014/main" id="{5C864B5B-A908-42AE-9B25-E265FD0C07CA}"/>
                </a:ext>
              </a:extLst>
            </p:cNvPr>
            <p:cNvGrpSpPr/>
            <p:nvPr/>
          </p:nvGrpSpPr>
          <p:grpSpPr>
            <a:xfrm>
              <a:off x="6592048" y="3486995"/>
              <a:ext cx="4346372" cy="400110"/>
              <a:chOff x="6592048" y="3486995"/>
              <a:chExt cx="4346372" cy="400110"/>
            </a:xfrm>
          </p:grpSpPr>
          <p:sp>
            <p:nvSpPr>
              <p:cNvPr id="288" name="Rectangle 330">
                <a:extLst>
                  <a:ext uri="{FF2B5EF4-FFF2-40B4-BE49-F238E27FC236}">
                    <a16:creationId xmlns:a16="http://schemas.microsoft.com/office/drawing/2014/main" id="{59ED7269-D3B4-45E1-98C3-48FD8F5C79E9}"/>
                  </a:ext>
                </a:extLst>
              </p:cNvPr>
              <p:cNvSpPr/>
              <p:nvPr/>
            </p:nvSpPr>
            <p:spPr>
              <a:xfrm>
                <a:off x="7076465" y="3486995"/>
                <a:ext cx="38619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2000" dirty="0"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影響軀幹姿勢</a:t>
                </a:r>
                <a:r>
                  <a:rPr lang="en-US" altLang="zh-TW" sz="2000" dirty="0">
                    <a:latin typeface="微软雅黑" pitchFamily="34" charset="-122"/>
                    <a:ea typeface="微软雅黑" pitchFamily="34" charset="-122"/>
                    <a:sym typeface="微软雅黑" pitchFamily="34" charset="-122"/>
                  </a:rPr>
                  <a:t>(trunk alignment)</a:t>
                </a:r>
                <a:endParaRPr lang="en-US" sz="2000" dirty="0"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  <p:sp>
            <p:nvSpPr>
              <p:cNvPr id="291" name="Freeform 26">
                <a:extLst>
                  <a:ext uri="{FF2B5EF4-FFF2-40B4-BE49-F238E27FC236}">
                    <a16:creationId xmlns:a16="http://schemas.microsoft.com/office/drawing/2014/main" id="{8A283DAD-5BD3-4A4E-A561-769F23AAD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2048" y="3653743"/>
                <a:ext cx="164828" cy="170942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7" name="Oval 327">
              <a:extLst>
                <a:ext uri="{FF2B5EF4-FFF2-40B4-BE49-F238E27FC236}">
                  <a16:creationId xmlns:a16="http://schemas.microsoft.com/office/drawing/2014/main" id="{ACC7A20E-F495-4579-BCFC-FB292F0E99AC}"/>
                </a:ext>
              </a:extLst>
            </p:cNvPr>
            <p:cNvSpPr/>
            <p:nvPr/>
          </p:nvSpPr>
          <p:spPr>
            <a:xfrm>
              <a:off x="6456057" y="3473372"/>
              <a:ext cx="415210" cy="4152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 105">
              <a:extLst>
                <a:ext uri="{FF2B5EF4-FFF2-40B4-BE49-F238E27FC236}">
                  <a16:creationId xmlns:a16="http://schemas.microsoft.com/office/drawing/2014/main" id="{0E592F73-070F-4A5C-AFCC-6FBE96FBD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2588" y="3619874"/>
              <a:ext cx="151155" cy="151154"/>
            </a:xfrm>
            <a:custGeom>
              <a:avLst/>
              <a:gdLst/>
              <a:ahLst/>
              <a:cxnLst>
                <a:cxn ang="0">
                  <a:pos x="255" y="58"/>
                </a:cxn>
                <a:cxn ang="0">
                  <a:pos x="257" y="53"/>
                </a:cxn>
                <a:cxn ang="0">
                  <a:pos x="262" y="38"/>
                </a:cxn>
                <a:cxn ang="0">
                  <a:pos x="257" y="24"/>
                </a:cxn>
                <a:cxn ang="0">
                  <a:pos x="244" y="9"/>
                </a:cxn>
                <a:cxn ang="0">
                  <a:pos x="241" y="5"/>
                </a:cxn>
                <a:cxn ang="0">
                  <a:pos x="224" y="0"/>
                </a:cxn>
                <a:cxn ang="0">
                  <a:pos x="210" y="5"/>
                </a:cxn>
                <a:cxn ang="0">
                  <a:pos x="132" y="82"/>
                </a:cxn>
                <a:cxn ang="0">
                  <a:pos x="58" y="9"/>
                </a:cxn>
                <a:cxn ang="0">
                  <a:pos x="49" y="2"/>
                </a:cxn>
                <a:cxn ang="0">
                  <a:pos x="27" y="2"/>
                </a:cxn>
                <a:cxn ang="0">
                  <a:pos x="18" y="9"/>
                </a:cxn>
                <a:cxn ang="0">
                  <a:pos x="9" y="18"/>
                </a:cxn>
                <a:cxn ang="0">
                  <a:pos x="3" y="27"/>
                </a:cxn>
                <a:cxn ang="0">
                  <a:pos x="3" y="49"/>
                </a:cxn>
                <a:cxn ang="0">
                  <a:pos x="9" y="58"/>
                </a:cxn>
                <a:cxn ang="0">
                  <a:pos x="9" y="205"/>
                </a:cxn>
                <a:cxn ang="0">
                  <a:pos x="5" y="210"/>
                </a:cxn>
                <a:cxn ang="0">
                  <a:pos x="0" y="225"/>
                </a:cxn>
                <a:cxn ang="0">
                  <a:pos x="5" y="241"/>
                </a:cxn>
                <a:cxn ang="0">
                  <a:pos x="18" y="254"/>
                </a:cxn>
                <a:cxn ang="0">
                  <a:pos x="23" y="257"/>
                </a:cxn>
                <a:cxn ang="0">
                  <a:pos x="38" y="263"/>
                </a:cxn>
                <a:cxn ang="0">
                  <a:pos x="54" y="257"/>
                </a:cxn>
                <a:cxn ang="0">
                  <a:pos x="132" y="181"/>
                </a:cxn>
                <a:cxn ang="0">
                  <a:pos x="204" y="254"/>
                </a:cxn>
                <a:cxn ang="0">
                  <a:pos x="214" y="261"/>
                </a:cxn>
                <a:cxn ang="0">
                  <a:pos x="235" y="261"/>
                </a:cxn>
                <a:cxn ang="0">
                  <a:pos x="244" y="254"/>
                </a:cxn>
                <a:cxn ang="0">
                  <a:pos x="255" y="245"/>
                </a:cxn>
                <a:cxn ang="0">
                  <a:pos x="261" y="236"/>
                </a:cxn>
                <a:cxn ang="0">
                  <a:pos x="261" y="214"/>
                </a:cxn>
                <a:cxn ang="0">
                  <a:pos x="255" y="205"/>
                </a:cxn>
              </a:cxnLst>
              <a:rect l="0" t="0" r="r" b="b"/>
              <a:pathLst>
                <a:path w="262" h="263">
                  <a:moveTo>
                    <a:pt x="181" y="132"/>
                  </a:moveTo>
                  <a:lnTo>
                    <a:pt x="255" y="58"/>
                  </a:lnTo>
                  <a:lnTo>
                    <a:pt x="255" y="58"/>
                  </a:lnTo>
                  <a:lnTo>
                    <a:pt x="257" y="53"/>
                  </a:lnTo>
                  <a:lnTo>
                    <a:pt x="261" y="49"/>
                  </a:lnTo>
                  <a:lnTo>
                    <a:pt x="262" y="38"/>
                  </a:lnTo>
                  <a:lnTo>
                    <a:pt x="261" y="27"/>
                  </a:lnTo>
                  <a:lnTo>
                    <a:pt x="257" y="24"/>
                  </a:lnTo>
                  <a:lnTo>
                    <a:pt x="255" y="18"/>
                  </a:lnTo>
                  <a:lnTo>
                    <a:pt x="244" y="9"/>
                  </a:lnTo>
                  <a:lnTo>
                    <a:pt x="244" y="9"/>
                  </a:lnTo>
                  <a:lnTo>
                    <a:pt x="241" y="5"/>
                  </a:lnTo>
                  <a:lnTo>
                    <a:pt x="235" y="2"/>
                  </a:lnTo>
                  <a:lnTo>
                    <a:pt x="224" y="0"/>
                  </a:lnTo>
                  <a:lnTo>
                    <a:pt x="214" y="2"/>
                  </a:lnTo>
                  <a:lnTo>
                    <a:pt x="210" y="5"/>
                  </a:lnTo>
                  <a:lnTo>
                    <a:pt x="204" y="9"/>
                  </a:lnTo>
                  <a:lnTo>
                    <a:pt x="132" y="82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9" y="2"/>
                  </a:lnTo>
                  <a:lnTo>
                    <a:pt x="38" y="0"/>
                  </a:lnTo>
                  <a:lnTo>
                    <a:pt x="27" y="2"/>
                  </a:lnTo>
                  <a:lnTo>
                    <a:pt x="23" y="5"/>
                  </a:lnTo>
                  <a:lnTo>
                    <a:pt x="18" y="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5" y="24"/>
                  </a:lnTo>
                  <a:lnTo>
                    <a:pt x="3" y="27"/>
                  </a:lnTo>
                  <a:lnTo>
                    <a:pt x="0" y="38"/>
                  </a:lnTo>
                  <a:lnTo>
                    <a:pt x="3" y="49"/>
                  </a:lnTo>
                  <a:lnTo>
                    <a:pt x="5" y="53"/>
                  </a:lnTo>
                  <a:lnTo>
                    <a:pt x="9" y="58"/>
                  </a:lnTo>
                  <a:lnTo>
                    <a:pt x="83" y="132"/>
                  </a:lnTo>
                  <a:lnTo>
                    <a:pt x="9" y="205"/>
                  </a:lnTo>
                  <a:lnTo>
                    <a:pt x="9" y="205"/>
                  </a:lnTo>
                  <a:lnTo>
                    <a:pt x="5" y="210"/>
                  </a:lnTo>
                  <a:lnTo>
                    <a:pt x="3" y="214"/>
                  </a:lnTo>
                  <a:lnTo>
                    <a:pt x="0" y="225"/>
                  </a:lnTo>
                  <a:lnTo>
                    <a:pt x="3" y="236"/>
                  </a:lnTo>
                  <a:lnTo>
                    <a:pt x="5" y="241"/>
                  </a:lnTo>
                  <a:lnTo>
                    <a:pt x="9" y="245"/>
                  </a:lnTo>
                  <a:lnTo>
                    <a:pt x="18" y="254"/>
                  </a:lnTo>
                  <a:lnTo>
                    <a:pt x="18" y="254"/>
                  </a:lnTo>
                  <a:lnTo>
                    <a:pt x="23" y="257"/>
                  </a:lnTo>
                  <a:lnTo>
                    <a:pt x="27" y="261"/>
                  </a:lnTo>
                  <a:lnTo>
                    <a:pt x="38" y="263"/>
                  </a:lnTo>
                  <a:lnTo>
                    <a:pt x="49" y="261"/>
                  </a:lnTo>
                  <a:lnTo>
                    <a:pt x="54" y="257"/>
                  </a:lnTo>
                  <a:lnTo>
                    <a:pt x="58" y="254"/>
                  </a:lnTo>
                  <a:lnTo>
                    <a:pt x="132" y="181"/>
                  </a:lnTo>
                  <a:lnTo>
                    <a:pt x="204" y="254"/>
                  </a:lnTo>
                  <a:lnTo>
                    <a:pt x="204" y="254"/>
                  </a:lnTo>
                  <a:lnTo>
                    <a:pt x="210" y="257"/>
                  </a:lnTo>
                  <a:lnTo>
                    <a:pt x="214" y="261"/>
                  </a:lnTo>
                  <a:lnTo>
                    <a:pt x="224" y="263"/>
                  </a:lnTo>
                  <a:lnTo>
                    <a:pt x="235" y="261"/>
                  </a:lnTo>
                  <a:lnTo>
                    <a:pt x="241" y="257"/>
                  </a:lnTo>
                  <a:lnTo>
                    <a:pt x="244" y="254"/>
                  </a:lnTo>
                  <a:lnTo>
                    <a:pt x="255" y="245"/>
                  </a:lnTo>
                  <a:lnTo>
                    <a:pt x="255" y="245"/>
                  </a:lnTo>
                  <a:lnTo>
                    <a:pt x="257" y="241"/>
                  </a:lnTo>
                  <a:lnTo>
                    <a:pt x="261" y="236"/>
                  </a:lnTo>
                  <a:lnTo>
                    <a:pt x="262" y="225"/>
                  </a:lnTo>
                  <a:lnTo>
                    <a:pt x="261" y="214"/>
                  </a:lnTo>
                  <a:lnTo>
                    <a:pt x="257" y="210"/>
                  </a:lnTo>
                  <a:lnTo>
                    <a:pt x="255" y="205"/>
                  </a:lnTo>
                  <a:lnTo>
                    <a:pt x="181" y="1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7D18AE7F-C986-4865-BBB7-16DDFBEE7815}"/>
              </a:ext>
            </a:extLst>
          </p:cNvPr>
          <p:cNvGrpSpPr/>
          <p:nvPr/>
        </p:nvGrpSpPr>
        <p:grpSpPr>
          <a:xfrm>
            <a:off x="4975163" y="2998103"/>
            <a:ext cx="415210" cy="415209"/>
            <a:chOff x="5609715" y="3375571"/>
            <a:chExt cx="415210" cy="415209"/>
          </a:xfrm>
        </p:grpSpPr>
        <p:sp>
          <p:nvSpPr>
            <p:cNvPr id="33" name="Oval 327">
              <a:extLst>
                <a:ext uri="{FF2B5EF4-FFF2-40B4-BE49-F238E27FC236}">
                  <a16:creationId xmlns:a16="http://schemas.microsoft.com/office/drawing/2014/main" id="{68AA030B-B1E8-4708-A223-7DBAD2D7C02A}"/>
                </a:ext>
              </a:extLst>
            </p:cNvPr>
            <p:cNvSpPr/>
            <p:nvPr/>
          </p:nvSpPr>
          <p:spPr>
            <a:xfrm>
              <a:off x="5609715" y="3375571"/>
              <a:ext cx="415210" cy="4152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Freeform 105">
              <a:extLst>
                <a:ext uri="{FF2B5EF4-FFF2-40B4-BE49-F238E27FC236}">
                  <a16:creationId xmlns:a16="http://schemas.microsoft.com/office/drawing/2014/main" id="{79F7ED11-B7D6-447B-A487-49DB55C39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1742" y="3507598"/>
              <a:ext cx="151155" cy="151154"/>
            </a:xfrm>
            <a:custGeom>
              <a:avLst/>
              <a:gdLst/>
              <a:ahLst/>
              <a:cxnLst>
                <a:cxn ang="0">
                  <a:pos x="255" y="58"/>
                </a:cxn>
                <a:cxn ang="0">
                  <a:pos x="257" y="53"/>
                </a:cxn>
                <a:cxn ang="0">
                  <a:pos x="262" y="38"/>
                </a:cxn>
                <a:cxn ang="0">
                  <a:pos x="257" y="24"/>
                </a:cxn>
                <a:cxn ang="0">
                  <a:pos x="244" y="9"/>
                </a:cxn>
                <a:cxn ang="0">
                  <a:pos x="241" y="5"/>
                </a:cxn>
                <a:cxn ang="0">
                  <a:pos x="224" y="0"/>
                </a:cxn>
                <a:cxn ang="0">
                  <a:pos x="210" y="5"/>
                </a:cxn>
                <a:cxn ang="0">
                  <a:pos x="132" y="82"/>
                </a:cxn>
                <a:cxn ang="0">
                  <a:pos x="58" y="9"/>
                </a:cxn>
                <a:cxn ang="0">
                  <a:pos x="49" y="2"/>
                </a:cxn>
                <a:cxn ang="0">
                  <a:pos x="27" y="2"/>
                </a:cxn>
                <a:cxn ang="0">
                  <a:pos x="18" y="9"/>
                </a:cxn>
                <a:cxn ang="0">
                  <a:pos x="9" y="18"/>
                </a:cxn>
                <a:cxn ang="0">
                  <a:pos x="3" y="27"/>
                </a:cxn>
                <a:cxn ang="0">
                  <a:pos x="3" y="49"/>
                </a:cxn>
                <a:cxn ang="0">
                  <a:pos x="9" y="58"/>
                </a:cxn>
                <a:cxn ang="0">
                  <a:pos x="9" y="205"/>
                </a:cxn>
                <a:cxn ang="0">
                  <a:pos x="5" y="210"/>
                </a:cxn>
                <a:cxn ang="0">
                  <a:pos x="0" y="225"/>
                </a:cxn>
                <a:cxn ang="0">
                  <a:pos x="5" y="241"/>
                </a:cxn>
                <a:cxn ang="0">
                  <a:pos x="18" y="254"/>
                </a:cxn>
                <a:cxn ang="0">
                  <a:pos x="23" y="257"/>
                </a:cxn>
                <a:cxn ang="0">
                  <a:pos x="38" y="263"/>
                </a:cxn>
                <a:cxn ang="0">
                  <a:pos x="54" y="257"/>
                </a:cxn>
                <a:cxn ang="0">
                  <a:pos x="132" y="181"/>
                </a:cxn>
                <a:cxn ang="0">
                  <a:pos x="204" y="254"/>
                </a:cxn>
                <a:cxn ang="0">
                  <a:pos x="214" y="261"/>
                </a:cxn>
                <a:cxn ang="0">
                  <a:pos x="235" y="261"/>
                </a:cxn>
                <a:cxn ang="0">
                  <a:pos x="244" y="254"/>
                </a:cxn>
                <a:cxn ang="0">
                  <a:pos x="255" y="245"/>
                </a:cxn>
                <a:cxn ang="0">
                  <a:pos x="261" y="236"/>
                </a:cxn>
                <a:cxn ang="0">
                  <a:pos x="261" y="214"/>
                </a:cxn>
                <a:cxn ang="0">
                  <a:pos x="255" y="205"/>
                </a:cxn>
              </a:cxnLst>
              <a:rect l="0" t="0" r="r" b="b"/>
              <a:pathLst>
                <a:path w="262" h="263">
                  <a:moveTo>
                    <a:pt x="181" y="132"/>
                  </a:moveTo>
                  <a:lnTo>
                    <a:pt x="255" y="58"/>
                  </a:lnTo>
                  <a:lnTo>
                    <a:pt x="255" y="58"/>
                  </a:lnTo>
                  <a:lnTo>
                    <a:pt x="257" y="53"/>
                  </a:lnTo>
                  <a:lnTo>
                    <a:pt x="261" y="49"/>
                  </a:lnTo>
                  <a:lnTo>
                    <a:pt x="262" y="38"/>
                  </a:lnTo>
                  <a:lnTo>
                    <a:pt x="261" y="27"/>
                  </a:lnTo>
                  <a:lnTo>
                    <a:pt x="257" y="24"/>
                  </a:lnTo>
                  <a:lnTo>
                    <a:pt x="255" y="18"/>
                  </a:lnTo>
                  <a:lnTo>
                    <a:pt x="244" y="9"/>
                  </a:lnTo>
                  <a:lnTo>
                    <a:pt x="244" y="9"/>
                  </a:lnTo>
                  <a:lnTo>
                    <a:pt x="241" y="5"/>
                  </a:lnTo>
                  <a:lnTo>
                    <a:pt x="235" y="2"/>
                  </a:lnTo>
                  <a:lnTo>
                    <a:pt x="224" y="0"/>
                  </a:lnTo>
                  <a:lnTo>
                    <a:pt x="214" y="2"/>
                  </a:lnTo>
                  <a:lnTo>
                    <a:pt x="210" y="5"/>
                  </a:lnTo>
                  <a:lnTo>
                    <a:pt x="204" y="9"/>
                  </a:lnTo>
                  <a:lnTo>
                    <a:pt x="132" y="82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9" y="2"/>
                  </a:lnTo>
                  <a:lnTo>
                    <a:pt x="38" y="0"/>
                  </a:lnTo>
                  <a:lnTo>
                    <a:pt x="27" y="2"/>
                  </a:lnTo>
                  <a:lnTo>
                    <a:pt x="23" y="5"/>
                  </a:lnTo>
                  <a:lnTo>
                    <a:pt x="18" y="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5" y="24"/>
                  </a:lnTo>
                  <a:lnTo>
                    <a:pt x="3" y="27"/>
                  </a:lnTo>
                  <a:lnTo>
                    <a:pt x="0" y="38"/>
                  </a:lnTo>
                  <a:lnTo>
                    <a:pt x="3" y="49"/>
                  </a:lnTo>
                  <a:lnTo>
                    <a:pt x="5" y="53"/>
                  </a:lnTo>
                  <a:lnTo>
                    <a:pt x="9" y="58"/>
                  </a:lnTo>
                  <a:lnTo>
                    <a:pt x="83" y="132"/>
                  </a:lnTo>
                  <a:lnTo>
                    <a:pt x="9" y="205"/>
                  </a:lnTo>
                  <a:lnTo>
                    <a:pt x="9" y="205"/>
                  </a:lnTo>
                  <a:lnTo>
                    <a:pt x="5" y="210"/>
                  </a:lnTo>
                  <a:lnTo>
                    <a:pt x="3" y="214"/>
                  </a:lnTo>
                  <a:lnTo>
                    <a:pt x="0" y="225"/>
                  </a:lnTo>
                  <a:lnTo>
                    <a:pt x="3" y="236"/>
                  </a:lnTo>
                  <a:lnTo>
                    <a:pt x="5" y="241"/>
                  </a:lnTo>
                  <a:lnTo>
                    <a:pt x="9" y="245"/>
                  </a:lnTo>
                  <a:lnTo>
                    <a:pt x="18" y="254"/>
                  </a:lnTo>
                  <a:lnTo>
                    <a:pt x="18" y="254"/>
                  </a:lnTo>
                  <a:lnTo>
                    <a:pt x="23" y="257"/>
                  </a:lnTo>
                  <a:lnTo>
                    <a:pt x="27" y="261"/>
                  </a:lnTo>
                  <a:lnTo>
                    <a:pt x="38" y="263"/>
                  </a:lnTo>
                  <a:lnTo>
                    <a:pt x="49" y="261"/>
                  </a:lnTo>
                  <a:lnTo>
                    <a:pt x="54" y="257"/>
                  </a:lnTo>
                  <a:lnTo>
                    <a:pt x="58" y="254"/>
                  </a:lnTo>
                  <a:lnTo>
                    <a:pt x="132" y="181"/>
                  </a:lnTo>
                  <a:lnTo>
                    <a:pt x="204" y="254"/>
                  </a:lnTo>
                  <a:lnTo>
                    <a:pt x="204" y="254"/>
                  </a:lnTo>
                  <a:lnTo>
                    <a:pt x="210" y="257"/>
                  </a:lnTo>
                  <a:lnTo>
                    <a:pt x="214" y="261"/>
                  </a:lnTo>
                  <a:lnTo>
                    <a:pt x="224" y="263"/>
                  </a:lnTo>
                  <a:lnTo>
                    <a:pt x="235" y="261"/>
                  </a:lnTo>
                  <a:lnTo>
                    <a:pt x="241" y="257"/>
                  </a:lnTo>
                  <a:lnTo>
                    <a:pt x="244" y="254"/>
                  </a:lnTo>
                  <a:lnTo>
                    <a:pt x="255" y="245"/>
                  </a:lnTo>
                  <a:lnTo>
                    <a:pt x="255" y="245"/>
                  </a:lnTo>
                  <a:lnTo>
                    <a:pt x="257" y="241"/>
                  </a:lnTo>
                  <a:lnTo>
                    <a:pt x="261" y="236"/>
                  </a:lnTo>
                  <a:lnTo>
                    <a:pt x="262" y="225"/>
                  </a:lnTo>
                  <a:lnTo>
                    <a:pt x="261" y="214"/>
                  </a:lnTo>
                  <a:lnTo>
                    <a:pt x="257" y="210"/>
                  </a:lnTo>
                  <a:lnTo>
                    <a:pt x="255" y="205"/>
                  </a:lnTo>
                  <a:lnTo>
                    <a:pt x="181" y="1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4899E6E5-3510-49B4-8B01-977ACD076F4F}"/>
              </a:ext>
            </a:extLst>
          </p:cNvPr>
          <p:cNvGrpSpPr/>
          <p:nvPr/>
        </p:nvGrpSpPr>
        <p:grpSpPr>
          <a:xfrm>
            <a:off x="4975162" y="3924238"/>
            <a:ext cx="415210" cy="415209"/>
            <a:chOff x="5609715" y="3375571"/>
            <a:chExt cx="415210" cy="415209"/>
          </a:xfrm>
        </p:grpSpPr>
        <p:sp>
          <p:nvSpPr>
            <p:cNvPr id="36" name="Oval 327">
              <a:extLst>
                <a:ext uri="{FF2B5EF4-FFF2-40B4-BE49-F238E27FC236}">
                  <a16:creationId xmlns:a16="http://schemas.microsoft.com/office/drawing/2014/main" id="{970BEFF1-49AC-4B22-89E5-EAFBD1431579}"/>
                </a:ext>
              </a:extLst>
            </p:cNvPr>
            <p:cNvSpPr/>
            <p:nvPr/>
          </p:nvSpPr>
          <p:spPr>
            <a:xfrm>
              <a:off x="5609715" y="3375571"/>
              <a:ext cx="415210" cy="4152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Freeform 105">
              <a:extLst>
                <a:ext uri="{FF2B5EF4-FFF2-40B4-BE49-F238E27FC236}">
                  <a16:creationId xmlns:a16="http://schemas.microsoft.com/office/drawing/2014/main" id="{4B5E162E-DAE1-4668-A8D2-7FD6A4CA1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1742" y="3507598"/>
              <a:ext cx="151155" cy="151154"/>
            </a:xfrm>
            <a:custGeom>
              <a:avLst/>
              <a:gdLst/>
              <a:ahLst/>
              <a:cxnLst>
                <a:cxn ang="0">
                  <a:pos x="255" y="58"/>
                </a:cxn>
                <a:cxn ang="0">
                  <a:pos x="257" y="53"/>
                </a:cxn>
                <a:cxn ang="0">
                  <a:pos x="262" y="38"/>
                </a:cxn>
                <a:cxn ang="0">
                  <a:pos x="257" y="24"/>
                </a:cxn>
                <a:cxn ang="0">
                  <a:pos x="244" y="9"/>
                </a:cxn>
                <a:cxn ang="0">
                  <a:pos x="241" y="5"/>
                </a:cxn>
                <a:cxn ang="0">
                  <a:pos x="224" y="0"/>
                </a:cxn>
                <a:cxn ang="0">
                  <a:pos x="210" y="5"/>
                </a:cxn>
                <a:cxn ang="0">
                  <a:pos x="132" y="82"/>
                </a:cxn>
                <a:cxn ang="0">
                  <a:pos x="58" y="9"/>
                </a:cxn>
                <a:cxn ang="0">
                  <a:pos x="49" y="2"/>
                </a:cxn>
                <a:cxn ang="0">
                  <a:pos x="27" y="2"/>
                </a:cxn>
                <a:cxn ang="0">
                  <a:pos x="18" y="9"/>
                </a:cxn>
                <a:cxn ang="0">
                  <a:pos x="9" y="18"/>
                </a:cxn>
                <a:cxn ang="0">
                  <a:pos x="3" y="27"/>
                </a:cxn>
                <a:cxn ang="0">
                  <a:pos x="3" y="49"/>
                </a:cxn>
                <a:cxn ang="0">
                  <a:pos x="9" y="58"/>
                </a:cxn>
                <a:cxn ang="0">
                  <a:pos x="9" y="205"/>
                </a:cxn>
                <a:cxn ang="0">
                  <a:pos x="5" y="210"/>
                </a:cxn>
                <a:cxn ang="0">
                  <a:pos x="0" y="225"/>
                </a:cxn>
                <a:cxn ang="0">
                  <a:pos x="5" y="241"/>
                </a:cxn>
                <a:cxn ang="0">
                  <a:pos x="18" y="254"/>
                </a:cxn>
                <a:cxn ang="0">
                  <a:pos x="23" y="257"/>
                </a:cxn>
                <a:cxn ang="0">
                  <a:pos x="38" y="263"/>
                </a:cxn>
                <a:cxn ang="0">
                  <a:pos x="54" y="257"/>
                </a:cxn>
                <a:cxn ang="0">
                  <a:pos x="132" y="181"/>
                </a:cxn>
                <a:cxn ang="0">
                  <a:pos x="204" y="254"/>
                </a:cxn>
                <a:cxn ang="0">
                  <a:pos x="214" y="261"/>
                </a:cxn>
                <a:cxn ang="0">
                  <a:pos x="235" y="261"/>
                </a:cxn>
                <a:cxn ang="0">
                  <a:pos x="244" y="254"/>
                </a:cxn>
                <a:cxn ang="0">
                  <a:pos x="255" y="245"/>
                </a:cxn>
                <a:cxn ang="0">
                  <a:pos x="261" y="236"/>
                </a:cxn>
                <a:cxn ang="0">
                  <a:pos x="261" y="214"/>
                </a:cxn>
                <a:cxn ang="0">
                  <a:pos x="255" y="205"/>
                </a:cxn>
              </a:cxnLst>
              <a:rect l="0" t="0" r="r" b="b"/>
              <a:pathLst>
                <a:path w="262" h="263">
                  <a:moveTo>
                    <a:pt x="181" y="132"/>
                  </a:moveTo>
                  <a:lnTo>
                    <a:pt x="255" y="58"/>
                  </a:lnTo>
                  <a:lnTo>
                    <a:pt x="255" y="58"/>
                  </a:lnTo>
                  <a:lnTo>
                    <a:pt x="257" y="53"/>
                  </a:lnTo>
                  <a:lnTo>
                    <a:pt x="261" y="49"/>
                  </a:lnTo>
                  <a:lnTo>
                    <a:pt x="262" y="38"/>
                  </a:lnTo>
                  <a:lnTo>
                    <a:pt x="261" y="27"/>
                  </a:lnTo>
                  <a:lnTo>
                    <a:pt x="257" y="24"/>
                  </a:lnTo>
                  <a:lnTo>
                    <a:pt x="255" y="18"/>
                  </a:lnTo>
                  <a:lnTo>
                    <a:pt x="244" y="9"/>
                  </a:lnTo>
                  <a:lnTo>
                    <a:pt x="244" y="9"/>
                  </a:lnTo>
                  <a:lnTo>
                    <a:pt x="241" y="5"/>
                  </a:lnTo>
                  <a:lnTo>
                    <a:pt x="235" y="2"/>
                  </a:lnTo>
                  <a:lnTo>
                    <a:pt x="224" y="0"/>
                  </a:lnTo>
                  <a:lnTo>
                    <a:pt x="214" y="2"/>
                  </a:lnTo>
                  <a:lnTo>
                    <a:pt x="210" y="5"/>
                  </a:lnTo>
                  <a:lnTo>
                    <a:pt x="204" y="9"/>
                  </a:lnTo>
                  <a:lnTo>
                    <a:pt x="132" y="82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9" y="2"/>
                  </a:lnTo>
                  <a:lnTo>
                    <a:pt x="38" y="0"/>
                  </a:lnTo>
                  <a:lnTo>
                    <a:pt x="27" y="2"/>
                  </a:lnTo>
                  <a:lnTo>
                    <a:pt x="23" y="5"/>
                  </a:lnTo>
                  <a:lnTo>
                    <a:pt x="18" y="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5" y="24"/>
                  </a:lnTo>
                  <a:lnTo>
                    <a:pt x="3" y="27"/>
                  </a:lnTo>
                  <a:lnTo>
                    <a:pt x="0" y="38"/>
                  </a:lnTo>
                  <a:lnTo>
                    <a:pt x="3" y="49"/>
                  </a:lnTo>
                  <a:lnTo>
                    <a:pt x="5" y="53"/>
                  </a:lnTo>
                  <a:lnTo>
                    <a:pt x="9" y="58"/>
                  </a:lnTo>
                  <a:lnTo>
                    <a:pt x="83" y="132"/>
                  </a:lnTo>
                  <a:lnTo>
                    <a:pt x="9" y="205"/>
                  </a:lnTo>
                  <a:lnTo>
                    <a:pt x="9" y="205"/>
                  </a:lnTo>
                  <a:lnTo>
                    <a:pt x="5" y="210"/>
                  </a:lnTo>
                  <a:lnTo>
                    <a:pt x="3" y="214"/>
                  </a:lnTo>
                  <a:lnTo>
                    <a:pt x="0" y="225"/>
                  </a:lnTo>
                  <a:lnTo>
                    <a:pt x="3" y="236"/>
                  </a:lnTo>
                  <a:lnTo>
                    <a:pt x="5" y="241"/>
                  </a:lnTo>
                  <a:lnTo>
                    <a:pt x="9" y="245"/>
                  </a:lnTo>
                  <a:lnTo>
                    <a:pt x="18" y="254"/>
                  </a:lnTo>
                  <a:lnTo>
                    <a:pt x="18" y="254"/>
                  </a:lnTo>
                  <a:lnTo>
                    <a:pt x="23" y="257"/>
                  </a:lnTo>
                  <a:lnTo>
                    <a:pt x="27" y="261"/>
                  </a:lnTo>
                  <a:lnTo>
                    <a:pt x="38" y="263"/>
                  </a:lnTo>
                  <a:lnTo>
                    <a:pt x="49" y="261"/>
                  </a:lnTo>
                  <a:lnTo>
                    <a:pt x="54" y="257"/>
                  </a:lnTo>
                  <a:lnTo>
                    <a:pt x="58" y="254"/>
                  </a:lnTo>
                  <a:lnTo>
                    <a:pt x="132" y="181"/>
                  </a:lnTo>
                  <a:lnTo>
                    <a:pt x="204" y="254"/>
                  </a:lnTo>
                  <a:lnTo>
                    <a:pt x="204" y="254"/>
                  </a:lnTo>
                  <a:lnTo>
                    <a:pt x="210" y="257"/>
                  </a:lnTo>
                  <a:lnTo>
                    <a:pt x="214" y="261"/>
                  </a:lnTo>
                  <a:lnTo>
                    <a:pt x="224" y="263"/>
                  </a:lnTo>
                  <a:lnTo>
                    <a:pt x="235" y="261"/>
                  </a:lnTo>
                  <a:lnTo>
                    <a:pt x="241" y="257"/>
                  </a:lnTo>
                  <a:lnTo>
                    <a:pt x="244" y="254"/>
                  </a:lnTo>
                  <a:lnTo>
                    <a:pt x="255" y="245"/>
                  </a:lnTo>
                  <a:lnTo>
                    <a:pt x="255" y="245"/>
                  </a:lnTo>
                  <a:lnTo>
                    <a:pt x="257" y="241"/>
                  </a:lnTo>
                  <a:lnTo>
                    <a:pt x="261" y="236"/>
                  </a:lnTo>
                  <a:lnTo>
                    <a:pt x="262" y="225"/>
                  </a:lnTo>
                  <a:lnTo>
                    <a:pt x="261" y="214"/>
                  </a:lnTo>
                  <a:lnTo>
                    <a:pt x="257" y="210"/>
                  </a:lnTo>
                  <a:lnTo>
                    <a:pt x="255" y="205"/>
                  </a:lnTo>
                  <a:lnTo>
                    <a:pt x="181" y="1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38B8C391-8415-412B-8572-178221229BB5}"/>
              </a:ext>
            </a:extLst>
          </p:cNvPr>
          <p:cNvGrpSpPr/>
          <p:nvPr/>
        </p:nvGrpSpPr>
        <p:grpSpPr>
          <a:xfrm>
            <a:off x="4991460" y="4850373"/>
            <a:ext cx="415210" cy="415209"/>
            <a:chOff x="5609715" y="3375571"/>
            <a:chExt cx="415210" cy="415209"/>
          </a:xfrm>
        </p:grpSpPr>
        <p:sp>
          <p:nvSpPr>
            <p:cNvPr id="39" name="Oval 327">
              <a:extLst>
                <a:ext uri="{FF2B5EF4-FFF2-40B4-BE49-F238E27FC236}">
                  <a16:creationId xmlns:a16="http://schemas.microsoft.com/office/drawing/2014/main" id="{7C00DBC9-DAD3-4288-865A-93C36CC599ED}"/>
                </a:ext>
              </a:extLst>
            </p:cNvPr>
            <p:cNvSpPr/>
            <p:nvPr/>
          </p:nvSpPr>
          <p:spPr>
            <a:xfrm>
              <a:off x="5609715" y="3375571"/>
              <a:ext cx="415210" cy="41520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Freeform 105">
              <a:extLst>
                <a:ext uri="{FF2B5EF4-FFF2-40B4-BE49-F238E27FC236}">
                  <a16:creationId xmlns:a16="http://schemas.microsoft.com/office/drawing/2014/main" id="{0E7709F4-15E3-4219-9103-BE2B95E6C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1742" y="3507598"/>
              <a:ext cx="151155" cy="151154"/>
            </a:xfrm>
            <a:custGeom>
              <a:avLst/>
              <a:gdLst/>
              <a:ahLst/>
              <a:cxnLst>
                <a:cxn ang="0">
                  <a:pos x="255" y="58"/>
                </a:cxn>
                <a:cxn ang="0">
                  <a:pos x="257" y="53"/>
                </a:cxn>
                <a:cxn ang="0">
                  <a:pos x="262" y="38"/>
                </a:cxn>
                <a:cxn ang="0">
                  <a:pos x="257" y="24"/>
                </a:cxn>
                <a:cxn ang="0">
                  <a:pos x="244" y="9"/>
                </a:cxn>
                <a:cxn ang="0">
                  <a:pos x="241" y="5"/>
                </a:cxn>
                <a:cxn ang="0">
                  <a:pos x="224" y="0"/>
                </a:cxn>
                <a:cxn ang="0">
                  <a:pos x="210" y="5"/>
                </a:cxn>
                <a:cxn ang="0">
                  <a:pos x="132" y="82"/>
                </a:cxn>
                <a:cxn ang="0">
                  <a:pos x="58" y="9"/>
                </a:cxn>
                <a:cxn ang="0">
                  <a:pos x="49" y="2"/>
                </a:cxn>
                <a:cxn ang="0">
                  <a:pos x="27" y="2"/>
                </a:cxn>
                <a:cxn ang="0">
                  <a:pos x="18" y="9"/>
                </a:cxn>
                <a:cxn ang="0">
                  <a:pos x="9" y="18"/>
                </a:cxn>
                <a:cxn ang="0">
                  <a:pos x="3" y="27"/>
                </a:cxn>
                <a:cxn ang="0">
                  <a:pos x="3" y="49"/>
                </a:cxn>
                <a:cxn ang="0">
                  <a:pos x="9" y="58"/>
                </a:cxn>
                <a:cxn ang="0">
                  <a:pos x="9" y="205"/>
                </a:cxn>
                <a:cxn ang="0">
                  <a:pos x="5" y="210"/>
                </a:cxn>
                <a:cxn ang="0">
                  <a:pos x="0" y="225"/>
                </a:cxn>
                <a:cxn ang="0">
                  <a:pos x="5" y="241"/>
                </a:cxn>
                <a:cxn ang="0">
                  <a:pos x="18" y="254"/>
                </a:cxn>
                <a:cxn ang="0">
                  <a:pos x="23" y="257"/>
                </a:cxn>
                <a:cxn ang="0">
                  <a:pos x="38" y="263"/>
                </a:cxn>
                <a:cxn ang="0">
                  <a:pos x="54" y="257"/>
                </a:cxn>
                <a:cxn ang="0">
                  <a:pos x="132" y="181"/>
                </a:cxn>
                <a:cxn ang="0">
                  <a:pos x="204" y="254"/>
                </a:cxn>
                <a:cxn ang="0">
                  <a:pos x="214" y="261"/>
                </a:cxn>
                <a:cxn ang="0">
                  <a:pos x="235" y="261"/>
                </a:cxn>
                <a:cxn ang="0">
                  <a:pos x="244" y="254"/>
                </a:cxn>
                <a:cxn ang="0">
                  <a:pos x="255" y="245"/>
                </a:cxn>
                <a:cxn ang="0">
                  <a:pos x="261" y="236"/>
                </a:cxn>
                <a:cxn ang="0">
                  <a:pos x="261" y="214"/>
                </a:cxn>
                <a:cxn ang="0">
                  <a:pos x="255" y="205"/>
                </a:cxn>
              </a:cxnLst>
              <a:rect l="0" t="0" r="r" b="b"/>
              <a:pathLst>
                <a:path w="262" h="263">
                  <a:moveTo>
                    <a:pt x="181" y="132"/>
                  </a:moveTo>
                  <a:lnTo>
                    <a:pt x="255" y="58"/>
                  </a:lnTo>
                  <a:lnTo>
                    <a:pt x="255" y="58"/>
                  </a:lnTo>
                  <a:lnTo>
                    <a:pt x="257" y="53"/>
                  </a:lnTo>
                  <a:lnTo>
                    <a:pt x="261" y="49"/>
                  </a:lnTo>
                  <a:lnTo>
                    <a:pt x="262" y="38"/>
                  </a:lnTo>
                  <a:lnTo>
                    <a:pt x="261" y="27"/>
                  </a:lnTo>
                  <a:lnTo>
                    <a:pt x="257" y="24"/>
                  </a:lnTo>
                  <a:lnTo>
                    <a:pt x="255" y="18"/>
                  </a:lnTo>
                  <a:lnTo>
                    <a:pt x="244" y="9"/>
                  </a:lnTo>
                  <a:lnTo>
                    <a:pt x="244" y="9"/>
                  </a:lnTo>
                  <a:lnTo>
                    <a:pt x="241" y="5"/>
                  </a:lnTo>
                  <a:lnTo>
                    <a:pt x="235" y="2"/>
                  </a:lnTo>
                  <a:lnTo>
                    <a:pt x="224" y="0"/>
                  </a:lnTo>
                  <a:lnTo>
                    <a:pt x="214" y="2"/>
                  </a:lnTo>
                  <a:lnTo>
                    <a:pt x="210" y="5"/>
                  </a:lnTo>
                  <a:lnTo>
                    <a:pt x="204" y="9"/>
                  </a:lnTo>
                  <a:lnTo>
                    <a:pt x="132" y="82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9" y="2"/>
                  </a:lnTo>
                  <a:lnTo>
                    <a:pt x="38" y="0"/>
                  </a:lnTo>
                  <a:lnTo>
                    <a:pt x="27" y="2"/>
                  </a:lnTo>
                  <a:lnTo>
                    <a:pt x="23" y="5"/>
                  </a:lnTo>
                  <a:lnTo>
                    <a:pt x="18" y="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5" y="24"/>
                  </a:lnTo>
                  <a:lnTo>
                    <a:pt x="3" y="27"/>
                  </a:lnTo>
                  <a:lnTo>
                    <a:pt x="0" y="38"/>
                  </a:lnTo>
                  <a:lnTo>
                    <a:pt x="3" y="49"/>
                  </a:lnTo>
                  <a:lnTo>
                    <a:pt x="5" y="53"/>
                  </a:lnTo>
                  <a:lnTo>
                    <a:pt x="9" y="58"/>
                  </a:lnTo>
                  <a:lnTo>
                    <a:pt x="83" y="132"/>
                  </a:lnTo>
                  <a:lnTo>
                    <a:pt x="9" y="205"/>
                  </a:lnTo>
                  <a:lnTo>
                    <a:pt x="9" y="205"/>
                  </a:lnTo>
                  <a:lnTo>
                    <a:pt x="5" y="210"/>
                  </a:lnTo>
                  <a:lnTo>
                    <a:pt x="3" y="214"/>
                  </a:lnTo>
                  <a:lnTo>
                    <a:pt x="0" y="225"/>
                  </a:lnTo>
                  <a:lnTo>
                    <a:pt x="3" y="236"/>
                  </a:lnTo>
                  <a:lnTo>
                    <a:pt x="5" y="241"/>
                  </a:lnTo>
                  <a:lnTo>
                    <a:pt x="9" y="245"/>
                  </a:lnTo>
                  <a:lnTo>
                    <a:pt x="18" y="254"/>
                  </a:lnTo>
                  <a:lnTo>
                    <a:pt x="18" y="254"/>
                  </a:lnTo>
                  <a:lnTo>
                    <a:pt x="23" y="257"/>
                  </a:lnTo>
                  <a:lnTo>
                    <a:pt x="27" y="261"/>
                  </a:lnTo>
                  <a:lnTo>
                    <a:pt x="38" y="263"/>
                  </a:lnTo>
                  <a:lnTo>
                    <a:pt x="49" y="261"/>
                  </a:lnTo>
                  <a:lnTo>
                    <a:pt x="54" y="257"/>
                  </a:lnTo>
                  <a:lnTo>
                    <a:pt x="58" y="254"/>
                  </a:lnTo>
                  <a:lnTo>
                    <a:pt x="132" y="181"/>
                  </a:lnTo>
                  <a:lnTo>
                    <a:pt x="204" y="254"/>
                  </a:lnTo>
                  <a:lnTo>
                    <a:pt x="204" y="254"/>
                  </a:lnTo>
                  <a:lnTo>
                    <a:pt x="210" y="257"/>
                  </a:lnTo>
                  <a:lnTo>
                    <a:pt x="214" y="261"/>
                  </a:lnTo>
                  <a:lnTo>
                    <a:pt x="224" y="263"/>
                  </a:lnTo>
                  <a:lnTo>
                    <a:pt x="235" y="261"/>
                  </a:lnTo>
                  <a:lnTo>
                    <a:pt x="241" y="257"/>
                  </a:lnTo>
                  <a:lnTo>
                    <a:pt x="244" y="254"/>
                  </a:lnTo>
                  <a:lnTo>
                    <a:pt x="255" y="245"/>
                  </a:lnTo>
                  <a:lnTo>
                    <a:pt x="255" y="245"/>
                  </a:lnTo>
                  <a:lnTo>
                    <a:pt x="257" y="241"/>
                  </a:lnTo>
                  <a:lnTo>
                    <a:pt x="261" y="236"/>
                  </a:lnTo>
                  <a:lnTo>
                    <a:pt x="262" y="225"/>
                  </a:lnTo>
                  <a:lnTo>
                    <a:pt x="261" y="214"/>
                  </a:lnTo>
                  <a:lnTo>
                    <a:pt x="257" y="210"/>
                  </a:lnTo>
                  <a:lnTo>
                    <a:pt x="255" y="205"/>
                  </a:lnTo>
                  <a:lnTo>
                    <a:pt x="181" y="1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026" name="Picture 2" descr="曲がった背骨のイラスト">
            <a:extLst>
              <a:ext uri="{FF2B5EF4-FFF2-40B4-BE49-F238E27FC236}">
                <a16:creationId xmlns:a16="http://schemas.microsoft.com/office/drawing/2014/main" id="{8BBB880C-5950-4D55-A3F5-C53DCD2B3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940" y="1116573"/>
            <a:ext cx="1674632" cy="224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関節痛のイラスト（肩）">
            <a:extLst>
              <a:ext uri="{FF2B5EF4-FFF2-40B4-BE49-F238E27FC236}">
                <a16:creationId xmlns:a16="http://schemas.microsoft.com/office/drawing/2014/main" id="{4E25C244-2D38-4BC1-B70B-3946E5354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023" y="4541839"/>
            <a:ext cx="1782151" cy="200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重いランドセルを背負う小学生のイラスト（男の子）">
            <a:extLst>
              <a:ext uri="{FF2B5EF4-FFF2-40B4-BE49-F238E27FC236}">
                <a16:creationId xmlns:a16="http://schemas.microsoft.com/office/drawing/2014/main" id="{F115D304-2340-4913-A9BE-F77F64875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77" y="1773967"/>
            <a:ext cx="38100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290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0">
            <a:extLst>
              <a:ext uri="{FF2B5EF4-FFF2-40B4-BE49-F238E27FC236}">
                <a16:creationId xmlns:a16="http://schemas.microsoft.com/office/drawing/2014/main" id="{0D8DD77C-5377-462F-A2F4-C124A792F4DE}"/>
              </a:ext>
            </a:extLst>
          </p:cNvPr>
          <p:cNvSpPr txBox="1"/>
          <p:nvPr/>
        </p:nvSpPr>
        <p:spPr>
          <a:xfrm>
            <a:off x="1996192" y="2833139"/>
            <a:ext cx="81996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rgbClr val="FF8327"/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例如：體重</a:t>
            </a:r>
            <a:r>
              <a:rPr lang="en-US" altLang="zh-TW" sz="4800" b="1" dirty="0">
                <a:solidFill>
                  <a:srgbClr val="FF8327"/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40</a:t>
            </a:r>
            <a:r>
              <a:rPr lang="zh-TW" altLang="en-US" sz="3200" b="1" dirty="0">
                <a:solidFill>
                  <a:srgbClr val="FF8327"/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公斤，書包應該小於</a:t>
            </a:r>
            <a:r>
              <a:rPr lang="en-US" altLang="zh-TW" sz="4800" b="1" dirty="0">
                <a:solidFill>
                  <a:srgbClr val="FF8327"/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5</a:t>
            </a:r>
            <a:r>
              <a:rPr lang="zh-TW" altLang="en-US" sz="3200" b="1" dirty="0">
                <a:solidFill>
                  <a:srgbClr val="FF8327"/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公斤</a:t>
            </a:r>
            <a:endParaRPr lang="zh-CN" altLang="en-US" sz="2800" b="1" dirty="0">
              <a:solidFill>
                <a:srgbClr val="FF8327"/>
              </a:solidFill>
              <a:latin typeface="jf open 粉圓 2.0" panose="020B0000000000000000" pitchFamily="34" charset="-120"/>
              <a:ea typeface="jf open 粉圓 2.0" panose="020B0000000000000000" pitchFamily="34" charset="-12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">
                <a:extLst>
                  <a:ext uri="{FF2B5EF4-FFF2-40B4-BE49-F238E27FC236}">
                    <a16:creationId xmlns:a16="http://schemas.microsoft.com/office/drawing/2014/main" id="{5809E8C9-B563-4913-97E2-F61385DB97CA}"/>
                  </a:ext>
                </a:extLst>
              </p:cNvPr>
              <p:cNvSpPr txBox="1"/>
              <p:nvPr/>
            </p:nvSpPr>
            <p:spPr>
              <a:xfrm>
                <a:off x="1761348" y="1363282"/>
                <a:ext cx="8669299" cy="965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4000" dirty="0">
                    <a:solidFill>
                      <a:srgbClr val="794E2D"/>
                    </a:solidFill>
                    <a:latin typeface="jf open 粉圓 2.0" panose="020B0000000000000000" pitchFamily="34" charset="-120"/>
                    <a:ea typeface="jf open 粉圓 2.0" panose="020B0000000000000000" pitchFamily="34" charset="-120"/>
                  </a:rPr>
                  <a:t>書包不得超出體重的</a:t>
                </a:r>
                <a:r>
                  <a:rPr lang="en-US" altLang="zh-TW" sz="4000" dirty="0">
                    <a:solidFill>
                      <a:srgbClr val="794E2D"/>
                    </a:solidFill>
                    <a:latin typeface="jf open 粉圓 2.0" panose="020B0000000000000000" pitchFamily="34" charset="-120"/>
                    <a:ea typeface="jf open 粉圓 2.0" panose="020B0000000000000000" pitchFamily="34" charset="-120"/>
                  </a:rPr>
                  <a:t>12.5%</a:t>
                </a:r>
                <a:r>
                  <a:rPr lang="zh-TW" altLang="en-US" sz="4000" dirty="0">
                    <a:solidFill>
                      <a:srgbClr val="794E2D"/>
                    </a:solidFill>
                    <a:latin typeface="jf open 粉圓 2.0" panose="020B0000000000000000" pitchFamily="34" charset="-120"/>
                    <a:ea typeface="jf open 粉圓 2.0" panose="020B0000000000000000" pitchFamily="34" charset="-120"/>
                  </a:rPr>
                  <a:t>，也就是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000" i="1" dirty="0" smtClean="0">
                            <a:solidFill>
                              <a:srgbClr val="794E2D"/>
                            </a:solidFill>
                            <a:latin typeface="Cambria Math" panose="02040503050406030204" pitchFamily="18" charset="0"/>
                            <a:ea typeface="jf open 粉圓 2.0" panose="020B0000000000000000" pitchFamily="34" charset="-120"/>
                          </a:rPr>
                        </m:ctrlPr>
                      </m:fPr>
                      <m:num>
                        <m:r>
                          <a:rPr lang="en-US" altLang="zh-TW" sz="4000" b="0" i="1" dirty="0" smtClean="0">
                            <a:solidFill>
                              <a:srgbClr val="794E2D"/>
                            </a:solidFill>
                            <a:latin typeface="Cambria Math" panose="02040503050406030204" pitchFamily="18" charset="0"/>
                            <a:ea typeface="jf open 粉圓 2.0" panose="020B0000000000000000" pitchFamily="34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4000" b="0" i="1" dirty="0" smtClean="0">
                            <a:solidFill>
                              <a:srgbClr val="794E2D"/>
                            </a:solidFill>
                            <a:latin typeface="Cambria Math" panose="02040503050406030204" pitchFamily="18" charset="0"/>
                            <a:ea typeface="jf open 粉圓 2.0" panose="020B0000000000000000" pitchFamily="34" charset="-120"/>
                          </a:rPr>
                          <m:t>8</m:t>
                        </m:r>
                      </m:den>
                    </m:f>
                  </m:oMath>
                </a14:m>
                <a:endParaRPr lang="zh-CN" altLang="en-US" sz="4000" dirty="0">
                  <a:solidFill>
                    <a:srgbClr val="794E2D"/>
                  </a:solidFill>
                  <a:latin typeface="jf open 粉圓 2.0" panose="020B0000000000000000" pitchFamily="34" charset="-120"/>
                  <a:ea typeface="jf open 粉圓 2.0" panose="020B0000000000000000" pitchFamily="34" charset="-120"/>
                </a:endParaRPr>
              </a:p>
            </p:txBody>
          </p:sp>
        </mc:Choice>
        <mc:Fallback>
          <p:sp>
            <p:nvSpPr>
              <p:cNvPr id="11" name="文本框 1">
                <a:extLst>
                  <a:ext uri="{FF2B5EF4-FFF2-40B4-BE49-F238E27FC236}">
                    <a16:creationId xmlns:a16="http://schemas.microsoft.com/office/drawing/2014/main" id="{5809E8C9-B563-4913-97E2-F61385DB9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348" y="1363282"/>
                <a:ext cx="8669299" cy="965714"/>
              </a:xfrm>
              <a:prstGeom prst="rect">
                <a:avLst/>
              </a:prstGeom>
              <a:blipFill>
                <a:blip r:embed="rId2"/>
                <a:stretch>
                  <a:fillRect l="-2180" t="-3797" b="-75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98CFCDCB-6847-424F-B5F3-CEB999A40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025" y="3938341"/>
            <a:ext cx="1189243" cy="237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BF3607B-4FB7-4475-925B-4006FB7DD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831" y="3938342"/>
            <a:ext cx="1322565" cy="237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体重計のイラスト">
            <a:extLst>
              <a:ext uri="{FF2B5EF4-FFF2-40B4-BE49-F238E27FC236}">
                <a16:creationId xmlns:a16="http://schemas.microsoft.com/office/drawing/2014/main" id="{EB639D94-EB9F-4325-8CE8-60A0D1544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3178">
            <a:off x="653217" y="4322152"/>
            <a:ext cx="1490207" cy="141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047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951C664-63EC-4D1E-9161-9D7CB6DAC2CB}"/>
              </a:ext>
            </a:extLst>
          </p:cNvPr>
          <p:cNvSpPr txBox="1"/>
          <p:nvPr/>
        </p:nvSpPr>
        <p:spPr>
          <a:xfrm>
            <a:off x="827787" y="4388590"/>
            <a:ext cx="2940386" cy="1382421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TW" altLang="en-US" sz="2000" dirty="0">
                <a:solidFill>
                  <a:srgbClr val="514D4D"/>
                </a:solidFill>
                <a:highlight>
                  <a:srgbClr val="EECE55"/>
                </a:highlight>
                <a:latin typeface="jf open 粉圓 2.0" panose="020B0000000000000000" pitchFamily="34" charset="-120"/>
                <a:ea typeface="jf open 粉圓 2.0" panose="020B0000000000000000" pitchFamily="34" charset="-120"/>
              </a:rPr>
              <a:t>放學前</a:t>
            </a:r>
            <a:endParaRPr lang="en-US" altLang="zh-TW" sz="2000" dirty="0">
              <a:solidFill>
                <a:srgbClr val="514D4D"/>
              </a:solidFill>
              <a:highlight>
                <a:srgbClr val="EECE55"/>
              </a:highlight>
              <a:latin typeface="jf open 粉圓 2.0" panose="020B0000000000000000" pitchFamily="34" charset="-120"/>
              <a:ea typeface="jf open 粉圓 2.0" panose="020B0000000000000000" pitchFamily="34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en-US" sz="2000" dirty="0">
                <a:solidFill>
                  <a:srgbClr val="514D4D"/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收拾書包， 善用置物櫃和抽屜。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1F4D131C-0869-4D3D-ACFF-A597FE1D8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2965" y="2731214"/>
            <a:ext cx="1944136" cy="1657376"/>
          </a:xfrm>
          <a:prstGeom prst="rect">
            <a:avLst/>
          </a:prstGeom>
        </p:spPr>
      </p:pic>
      <p:sp>
        <p:nvSpPr>
          <p:cNvPr id="27" name="TextBox 5">
            <a:extLst>
              <a:ext uri="{FF2B5EF4-FFF2-40B4-BE49-F238E27FC236}">
                <a16:creationId xmlns:a16="http://schemas.microsoft.com/office/drawing/2014/main" id="{2677221F-D44F-4B6B-8055-96371080F36B}"/>
              </a:ext>
            </a:extLst>
          </p:cNvPr>
          <p:cNvSpPr txBox="1"/>
          <p:nvPr/>
        </p:nvSpPr>
        <p:spPr>
          <a:xfrm>
            <a:off x="4470164" y="4487747"/>
            <a:ext cx="2940386" cy="114549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TW" altLang="en-US" sz="2000" dirty="0">
                <a:solidFill>
                  <a:srgbClr val="514D4D"/>
                </a:solidFill>
                <a:highlight>
                  <a:srgbClr val="EECE55"/>
                </a:highlight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臨睡前</a:t>
            </a:r>
            <a:endParaRPr lang="en-US" altLang="zh-TW" sz="2000" dirty="0">
              <a:solidFill>
                <a:srgbClr val="514D4D"/>
              </a:solidFill>
              <a:highlight>
                <a:srgbClr val="EECE55"/>
              </a:highlight>
              <a:latin typeface="jf open 粉圓 2.0" panose="020B0000000000000000" pitchFamily="34" charset="-120"/>
              <a:ea typeface="jf open 粉圓 2.0" panose="020B0000000000000000" pitchFamily="34" charset="-120"/>
            </a:endParaRPr>
          </a:p>
          <a:p>
            <a:pPr algn="l">
              <a:lnSpc>
                <a:spcPct val="120000"/>
              </a:lnSpc>
            </a:pPr>
            <a:r>
              <a:rPr lang="zh-TW" altLang="en-US" sz="2000" dirty="0">
                <a:solidFill>
                  <a:srgbClr val="514D4D"/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整理書包，只攜帶明日需要的學用品</a:t>
            </a:r>
            <a:endParaRPr lang="en-US" altLang="zh-CN" sz="1800" dirty="0">
              <a:solidFill>
                <a:schemeClr val="tx1"/>
              </a:solidFill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F504B9EF-25CE-44CE-BD21-748C10A41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0151" y="2547425"/>
            <a:ext cx="2080412" cy="1763149"/>
          </a:xfrm>
          <a:prstGeom prst="rect">
            <a:avLst/>
          </a:prstGeom>
        </p:spPr>
      </p:pic>
      <p:sp>
        <p:nvSpPr>
          <p:cNvPr id="29" name="TextBox 5">
            <a:extLst>
              <a:ext uri="{FF2B5EF4-FFF2-40B4-BE49-F238E27FC236}">
                <a16:creationId xmlns:a16="http://schemas.microsoft.com/office/drawing/2014/main" id="{B4BBACD7-9A6B-43CF-8A0F-7BB87CFEE72D}"/>
              </a:ext>
            </a:extLst>
          </p:cNvPr>
          <p:cNvSpPr txBox="1"/>
          <p:nvPr/>
        </p:nvSpPr>
        <p:spPr>
          <a:xfrm>
            <a:off x="8114264" y="4508245"/>
            <a:ext cx="2940386" cy="114549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TW" altLang="en-US" sz="2000" dirty="0">
                <a:solidFill>
                  <a:srgbClr val="514D4D"/>
                </a:solidFill>
                <a:highlight>
                  <a:srgbClr val="EECE55"/>
                </a:highlight>
                <a:latin typeface="jf open 粉圓 2.0" panose="020B0000000000000000" pitchFamily="34" charset="-120"/>
                <a:ea typeface="jf open 粉圓 2.0" panose="020B0000000000000000" pitchFamily="34" charset="-120"/>
              </a:rPr>
              <a:t>上學前</a:t>
            </a:r>
            <a:endParaRPr lang="en-US" altLang="zh-TW" sz="2000" dirty="0">
              <a:solidFill>
                <a:srgbClr val="514D4D"/>
              </a:solidFill>
              <a:highlight>
                <a:srgbClr val="EECE55"/>
              </a:highlight>
              <a:latin typeface="jf open 粉圓 2.0" panose="020B0000000000000000" pitchFamily="34" charset="-120"/>
              <a:ea typeface="jf open 粉圓 2.0" panose="020B0000000000000000" pitchFamily="34" charset="-120"/>
            </a:endParaRPr>
          </a:p>
          <a:p>
            <a:pPr algn="l">
              <a:lnSpc>
                <a:spcPct val="120000"/>
              </a:lnSpc>
            </a:pPr>
            <a:r>
              <a:rPr lang="zh-TW" altLang="en-US" sz="2000" dirty="0">
                <a:solidFill>
                  <a:srgbClr val="514D4D"/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調整雙肩背帶，緊貼腰背減輕負擔。</a:t>
            </a:r>
            <a:endParaRPr lang="en-US" altLang="zh-CN" sz="1800" dirty="0">
              <a:solidFill>
                <a:schemeClr val="tx1"/>
              </a:solidFill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5B99F695-9129-4B80-A1B8-170417242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3227" y="2447701"/>
            <a:ext cx="1944136" cy="1953906"/>
          </a:xfrm>
          <a:prstGeom prst="rect">
            <a:avLst/>
          </a:prstGeom>
        </p:spPr>
      </p:pic>
      <p:sp>
        <p:nvSpPr>
          <p:cNvPr id="10" name="文本框 1">
            <a:extLst>
              <a:ext uri="{FF2B5EF4-FFF2-40B4-BE49-F238E27FC236}">
                <a16:creationId xmlns:a16="http://schemas.microsoft.com/office/drawing/2014/main" id="{9B530724-C7BA-4414-8FA3-50B24A1E22E5}"/>
              </a:ext>
            </a:extLst>
          </p:cNvPr>
          <p:cNvSpPr txBox="1"/>
          <p:nvPr/>
        </p:nvSpPr>
        <p:spPr>
          <a:xfrm>
            <a:off x="2063552" y="5358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rgbClr val="794E2D"/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書包減重，你可以這麼做！</a:t>
            </a:r>
            <a:endParaRPr lang="zh-CN" altLang="en-US" sz="3600" dirty="0">
              <a:solidFill>
                <a:srgbClr val="794E2D"/>
              </a:solidFill>
              <a:latin typeface="jf open 粉圓 2.0" panose="020B0000000000000000" pitchFamily="34" charset="-120"/>
              <a:ea typeface="jf open 粉圓 2.0" panose="020B0000000000000000" pitchFamily="34" charset="-12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FD7C328-8D37-453A-93E2-E60D3BFAA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37" y="1832883"/>
            <a:ext cx="767549" cy="7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39FDA054-CB83-49FC-8222-C5385251C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908" y="1832883"/>
            <a:ext cx="767549" cy="76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7B758C9C-A22D-43AE-BC0C-66BCF7A08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679" y="1832883"/>
            <a:ext cx="767548" cy="7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797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  <p:bldP spid="2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CA3DAE5-FEEF-40FC-B859-AD62B4978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" y="-136905"/>
            <a:ext cx="12188465" cy="685520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A092411A-1A53-4ABE-AAA5-BBD28DB75A1D}"/>
              </a:ext>
            </a:extLst>
          </p:cNvPr>
          <p:cNvSpPr txBox="1"/>
          <p:nvPr/>
        </p:nvSpPr>
        <p:spPr>
          <a:xfrm>
            <a:off x="4047765" y="3028137"/>
            <a:ext cx="6420820" cy="1001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457200">
              <a:lnSpc>
                <a:spcPct val="140000"/>
              </a:lnSpc>
              <a:spcAft>
                <a:spcPts val="900"/>
              </a:spcAft>
              <a:defRPr sz="1700">
                <a:solidFill>
                  <a:schemeClr val="bg1"/>
                </a:solidFill>
              </a:defRPr>
            </a:lvl1pPr>
          </a:lstStyle>
          <a:p>
            <a:pPr indent="0"/>
            <a:r>
              <a:rPr lang="zh-TW" altLang="en-US" sz="2000" dirty="0">
                <a:solidFill>
                  <a:schemeClr val="tx1"/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早上上學的時候，</a:t>
            </a:r>
            <a:endParaRPr lang="en-US" altLang="zh-TW" sz="2000" dirty="0">
              <a:solidFill>
                <a:schemeClr val="tx1"/>
              </a:solidFill>
              <a:latin typeface="jf open 粉圓 2.0" panose="020B0000000000000000" pitchFamily="34" charset="-120"/>
              <a:ea typeface="jf open 粉圓 2.0" panose="020B0000000000000000" pitchFamily="34" charset="-120"/>
            </a:endParaRPr>
          </a:p>
          <a:p>
            <a:pPr indent="0"/>
            <a:r>
              <a:rPr lang="zh-TW" altLang="en-US" sz="2000" dirty="0">
                <a:solidFill>
                  <a:schemeClr val="tx1"/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利用川堂的磅秤檢測看看自己是不是有過關吧！</a:t>
            </a:r>
            <a:endParaRPr lang="zh-CN" altLang="en-US" sz="2000" dirty="0">
              <a:solidFill>
                <a:schemeClr val="tx1"/>
              </a:solidFill>
              <a:latin typeface="jf open 粉圓 2.0" panose="020B0000000000000000" pitchFamily="34" charset="-120"/>
              <a:ea typeface="jf open 粉圓 2.0" panose="020B0000000000000000" pitchFamily="34" charset="-12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1198C19-0E55-41AE-AD0B-0ADF807A7668}"/>
              </a:ext>
            </a:extLst>
          </p:cNvPr>
          <p:cNvSpPr txBox="1"/>
          <p:nvPr/>
        </p:nvSpPr>
        <p:spPr>
          <a:xfrm>
            <a:off x="4047765" y="1694450"/>
            <a:ext cx="66688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n w="12700">
                  <a:noFill/>
                </a:ln>
                <a:solidFill>
                  <a:schemeClr val="bg2">
                    <a:lumMod val="25000"/>
                  </a:schemeClr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明天就開始</a:t>
            </a:r>
            <a:endParaRPr lang="en-US" altLang="zh-TW" sz="3600" b="1" dirty="0">
              <a:ln w="12700">
                <a:noFill/>
              </a:ln>
              <a:solidFill>
                <a:schemeClr val="bg2">
                  <a:lumMod val="25000"/>
                </a:schemeClr>
              </a:solidFill>
              <a:latin typeface="jf open 粉圓 2.0" panose="020B0000000000000000" pitchFamily="34" charset="-120"/>
              <a:ea typeface="jf open 粉圓 2.0" panose="020B0000000000000000" pitchFamily="34" charset="-120"/>
            </a:endParaRPr>
          </a:p>
          <a:p>
            <a:pPr algn="ctr"/>
            <a:r>
              <a:rPr lang="zh-TW" altLang="en-US" sz="4400" b="1" dirty="0">
                <a:ln w="12700">
                  <a:noFill/>
                </a:ln>
                <a:solidFill>
                  <a:srgbClr val="794E2D"/>
                </a:solidFill>
                <a:latin typeface="jf open 粉圓 2.0" panose="020B0000000000000000" pitchFamily="34" charset="-120"/>
                <a:ea typeface="jf open 粉圓 2.0" panose="020B0000000000000000" pitchFamily="34" charset="-120"/>
              </a:rPr>
              <a:t>書包輕一點，健康多一點。</a:t>
            </a:r>
            <a:endParaRPr lang="en-US" altLang="zh-CN" sz="4400" b="1" dirty="0">
              <a:ln w="12700">
                <a:noFill/>
              </a:ln>
              <a:solidFill>
                <a:srgbClr val="794E2D"/>
              </a:solidFill>
              <a:latin typeface="jf open 粉圓 2.0" panose="020B0000000000000000" pitchFamily="34" charset="-120"/>
              <a:ea typeface="jf open 粉圓 2.0" panose="020B0000000000000000" pitchFamily="34" charset="-12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64E3366-2282-4E6D-A8A9-9DE460BBC00F}"/>
              </a:ext>
            </a:extLst>
          </p:cNvPr>
          <p:cNvGrpSpPr/>
          <p:nvPr/>
        </p:nvGrpSpPr>
        <p:grpSpPr>
          <a:xfrm>
            <a:off x="0" y="-136905"/>
            <a:ext cx="12192000" cy="6994905"/>
            <a:chOff x="0" y="0"/>
            <a:chExt cx="12192000" cy="6879773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DDA8AAFE-55B7-446A-826B-518238173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67" b="13699"/>
            <a:stretch/>
          </p:blipFill>
          <p:spPr>
            <a:xfrm>
              <a:off x="2596" y="0"/>
              <a:ext cx="4993692" cy="5125673"/>
            </a:xfrm>
            <a:prstGeom prst="rect">
              <a:avLst/>
            </a:prstGeom>
          </p:spPr>
        </p:pic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A821BC20-617D-47D6-87BC-149D077BD053}"/>
                </a:ext>
              </a:extLst>
            </p:cNvPr>
            <p:cNvGrpSpPr/>
            <p:nvPr/>
          </p:nvGrpSpPr>
          <p:grpSpPr>
            <a:xfrm>
              <a:off x="0" y="3949700"/>
              <a:ext cx="12192000" cy="2930073"/>
              <a:chOff x="0" y="3949700"/>
              <a:chExt cx="12192000" cy="2930073"/>
            </a:xfrm>
          </p:grpSpPr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53F48065-06AC-4D2F-9D9E-A117739882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743"/>
              <a:stretch/>
            </p:blipFill>
            <p:spPr>
              <a:xfrm>
                <a:off x="0" y="4508499"/>
                <a:ext cx="12192000" cy="234909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FA081AE0-3AF5-40D0-86B5-5C8778AF1A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7593" r="73542" b="16478"/>
              <a:stretch/>
            </p:blipFill>
            <p:spPr>
              <a:xfrm>
                <a:off x="0" y="3949700"/>
                <a:ext cx="3225799" cy="1778000"/>
              </a:xfrm>
              <a:prstGeom prst="rect">
                <a:avLst/>
              </a:prstGeom>
            </p:spPr>
          </p:pic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63B1AF3F-115E-4846-9F0D-9CAF1892CA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04" t="72038" r="27709" b="2033"/>
              <a:stretch/>
            </p:blipFill>
            <p:spPr>
              <a:xfrm>
                <a:off x="3975100" y="4940301"/>
                <a:ext cx="4838700" cy="1778000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53943B32-DA9C-4884-A668-0463CAD7AF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08" t="62965" r="56250" b="7773"/>
              <a:stretch/>
            </p:blipFill>
            <p:spPr>
              <a:xfrm>
                <a:off x="2768600" y="4317999"/>
                <a:ext cx="2565400" cy="2006601"/>
              </a:xfrm>
              <a:prstGeom prst="rect">
                <a:avLst/>
              </a:prstGeom>
            </p:spPr>
          </p:pic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DBF28572-004C-4998-90F3-27D0118B09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3" t="56668" r="3959" b="27"/>
              <a:stretch/>
            </p:blipFill>
            <p:spPr>
              <a:xfrm>
                <a:off x="8265955" y="4657190"/>
                <a:ext cx="2055807" cy="2222583"/>
              </a:xfrm>
              <a:prstGeom prst="rect">
                <a:avLst/>
              </a:prstGeom>
            </p:spPr>
          </p:pic>
        </p:grp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id="{B6E397E0-7F31-4EF8-A87D-4E262204F07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9" t="46111" r="70208" b="40184"/>
          <a:stretch/>
        </p:blipFill>
        <p:spPr>
          <a:xfrm>
            <a:off x="2616200" y="3162299"/>
            <a:ext cx="1016000" cy="939801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9CED50E-7AC4-4012-BA2F-B780DF27B2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8" b="56668"/>
          <a:stretch/>
        </p:blipFill>
        <p:spPr>
          <a:xfrm>
            <a:off x="10214887" y="-106783"/>
            <a:ext cx="1980647" cy="279161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749715A1-2B7F-4636-8A38-FB222CAF53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r="5938" b="77040"/>
          <a:stretch/>
        </p:blipFill>
        <p:spPr>
          <a:xfrm>
            <a:off x="9414485" y="-33384"/>
            <a:ext cx="2108200" cy="177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12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/>
      <p:bldP spid="21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160</Words>
  <Application>Microsoft Office PowerPoint</Application>
  <PresentationFormat>寬螢幕</PresentationFormat>
  <Paragraphs>25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5" baseType="lpstr">
      <vt:lpstr>等线</vt:lpstr>
      <vt:lpstr>等线 Light</vt:lpstr>
      <vt:lpstr>jf open 粉圓 2.0</vt:lpstr>
      <vt:lpstr>微软雅黑</vt:lpstr>
      <vt:lpstr>汉仪跳跳体简</vt:lpstr>
      <vt:lpstr>芫荽</vt:lpstr>
      <vt:lpstr>Arial</vt:lpstr>
      <vt:lpstr>Cambria Math</vt:lpstr>
      <vt:lpstr>Open Sans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teacher</cp:lastModifiedBy>
  <cp:revision>24</cp:revision>
  <dcterms:created xsi:type="dcterms:W3CDTF">2019-03-21T09:03:51Z</dcterms:created>
  <dcterms:modified xsi:type="dcterms:W3CDTF">2024-10-04T07:23:54Z</dcterms:modified>
</cp:coreProperties>
</file>