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0" r:id="rId2"/>
  </p:sldMasterIdLst>
  <p:notesMasterIdLst>
    <p:notesMasterId r:id="rId12"/>
  </p:notesMasterIdLst>
  <p:sldIdLst>
    <p:sldId id="256" r:id="rId3"/>
    <p:sldId id="356" r:id="rId4"/>
    <p:sldId id="293" r:id="rId5"/>
    <p:sldId id="260" r:id="rId6"/>
    <p:sldId id="312" r:id="rId7"/>
    <p:sldId id="277" r:id="rId8"/>
    <p:sldId id="280" r:id="rId9"/>
    <p:sldId id="404" r:id="rId10"/>
    <p:sldId id="358" r:id="rId11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宋体" panose="02010600030101010101" pitchFamily="2" charset="-122"/>
      <p:regular r:id="rId15"/>
    </p:embeddedFont>
    <p:embeddedFont>
      <p:font typeface="芫荽" pitchFamily="2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custShowLst>
    <p:custShow name="自定义放映 1" id="0">
      <p:sldLst/>
    </p:custShow>
  </p:custShowLst>
  <p:custDataLst>
    <p:tags r:id="rId3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E09"/>
    <a:srgbClr val="F9FD8C"/>
    <a:srgbClr val="93C7AC"/>
    <a:srgbClr val="D7F0EA"/>
    <a:srgbClr val="80BC32"/>
    <a:srgbClr val="595959"/>
    <a:srgbClr val="943D22"/>
    <a:srgbClr val="572414"/>
    <a:srgbClr val="FEA7A7"/>
    <a:srgbClr val="36A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/>
    <p:restoredTop sz="96314" autoAdjust="0"/>
  </p:normalViewPr>
  <p:slideViewPr>
    <p:cSldViewPr showGuides="1">
      <p:cViewPr varScale="1">
        <p:scale>
          <a:sx n="140" d="100"/>
          <a:sy n="140" d="100"/>
        </p:scale>
        <p:origin x="828" y="120"/>
      </p:cViewPr>
      <p:guideLst>
        <p:guide orient="horz" pos="1584"/>
        <p:guide pos="2916"/>
      </p:guideLst>
    </p:cSldViewPr>
  </p:slideViewPr>
  <p:outlineViewPr>
    <p:cViewPr>
      <p:scale>
        <a:sx n="33" d="100"/>
        <a:sy n="33" d="100"/>
      </p:scale>
      <p:origin x="0" y="208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B76570-4E94-4A8F-912E-6F4818446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37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1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7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9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67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5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7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6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2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93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935" y="3670057"/>
            <a:ext cx="5637010" cy="661705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ABD81C-CC89-4F3F-BFD4-736C94FBFAF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75" y="3279555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12612"/>
      </p:ext>
    </p:extLst>
  </p:cSld>
  <p:clrMapOvr>
    <a:masterClrMapping/>
  </p:clrMapOvr>
  <p:transition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58462"/>
      </p:ext>
    </p:extLst>
  </p:cSld>
  <p:clrMapOvr>
    <a:masterClrMapping/>
  </p:clrMapOvr>
  <p:transition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8043"/>
      </p:ext>
    </p:extLst>
  </p:cSld>
  <p:clrMapOvr>
    <a:masterClrMapping/>
  </p:clrMapOvr>
  <p:transition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32596"/>
      </p:ext>
    </p:extLst>
  </p:cSld>
  <p:clrMapOvr>
    <a:masterClrMapping/>
  </p:clrMapOvr>
  <p:transition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50610"/>
      </p:ext>
    </p:extLst>
  </p:cSld>
  <p:clrMapOvr>
    <a:masterClrMapping/>
  </p:clrMapOvr>
  <p:transition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14556"/>
      </p:ext>
    </p:extLst>
  </p:cSld>
  <p:clrMapOvr>
    <a:masterClrMapping/>
  </p:clrMapOvr>
  <p:transition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90994"/>
      </p:ext>
    </p:extLst>
  </p:cSld>
  <p:clrMapOvr>
    <a:masterClrMapping/>
  </p:clrMapOvr>
  <p:transition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6205"/>
      </p:ext>
    </p:extLst>
  </p:cSld>
  <p:clrMapOvr>
    <a:masterClrMapping/>
  </p:clrMapOvr>
  <p:transition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24784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3279555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736"/>
            <a:ext cx="6400800" cy="26064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494801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83471888"/>
      </p:ext>
    </p:extLst>
  </p:cSld>
  <p:clrMapOvr>
    <a:masterClrMapping/>
  </p:clrMapOvr>
  <p:transition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51708"/>
      </p:ext>
    </p:extLst>
  </p:cSld>
  <p:clrMapOvr>
    <a:masterClrMapping/>
  </p:clrMapOvr>
  <p:transition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2024/9/9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58762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2024/9/9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09144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6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771"/>
            <a:ext cx="5966666" cy="1817827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6238"/>
            <a:ext cx="5970494" cy="626705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D24391-1D3E-42A9-838C-78C01D2F7DCC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490" y="1815880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640"/>
            <a:ext cx="3636085" cy="944035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548736"/>
            <a:ext cx="4017085" cy="367169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810"/>
            <a:ext cx="3388660" cy="16049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2900697"/>
            <a:ext cx="9144000" cy="224370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290069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1989882"/>
            <a:ext cx="9144000" cy="1714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200360"/>
            <a:ext cx="9144000" cy="38297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400"/>
            <a:ext cx="4114800" cy="234626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997"/>
            <a:ext cx="3694114" cy="1622549"/>
          </a:xfrm>
        </p:spPr>
        <p:txBody>
          <a:bodyPr anchor="b"/>
          <a:lstStyle>
            <a:lvl1pPr marL="137160" indent="-137160">
              <a:buFont typeface="Georgia" panose="02040502050405020303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901"/>
            <a:ext cx="6383538" cy="8574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15677D-2349-4738-8D61-6F126BE8DD8A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3279555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735"/>
            <a:ext cx="6400800" cy="260649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437"/>
            <a:ext cx="2057400" cy="392944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735"/>
            <a:ext cx="4829287" cy="36716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b="1">
                <a:solidFill>
                  <a:srgbClr val="7F7F7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>
    <p:sndAc>
      <p:endSnd/>
    </p:sndAc>
  </p:transition>
  <p:hf sldNum="0" hdr="0" ftr="0" dt="0"/>
  <p:txStyles>
    <p:titleStyle>
      <a:lvl1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845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585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960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2035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410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1195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0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333240" y="2519045"/>
            <a:ext cx="5254625" cy="0"/>
          </a:xfrm>
          <a:prstGeom prst="line">
            <a:avLst/>
          </a:prstGeom>
          <a:ln w="28575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67412" y="1950077"/>
            <a:ext cx="141232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5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572000" y="2065969"/>
            <a:ext cx="529193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Healthy Diet To Eat Healthy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72000" y="1513278"/>
            <a:ext cx="34477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臺南市新進國小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826135" y="2519045"/>
            <a:ext cx="1786255" cy="0"/>
          </a:xfrm>
          <a:prstGeom prst="line">
            <a:avLst/>
          </a:prstGeom>
          <a:ln w="28575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572000" y="2539928"/>
            <a:ext cx="43713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zh-TW" sz="2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校園飲品及點心供應注意事項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726" y="381142"/>
            <a:ext cx="5966460" cy="181737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ctr" anchorCtr="1">
            <a:no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zh-TW" altLang="en-US" sz="34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校園飲品</a:t>
            </a:r>
            <a:r>
              <a:rPr kumimoji="0" lang="en-US" altLang="zh-TW" sz="34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?</a:t>
            </a:r>
            <a:r>
              <a:rPr kumimoji="0" lang="zh-TW" altLang="en-US" sz="34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點心</a:t>
            </a:r>
            <a:r>
              <a:rPr kumimoji="0" lang="en-US" altLang="zh-TW" sz="34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?</a:t>
            </a:r>
            <a:endParaRPr kumimoji="0" lang="zh-CN" altLang="en-US" sz="345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idx="4294967295"/>
          </p:nvPr>
        </p:nvSpPr>
        <p:spPr>
          <a:xfrm>
            <a:off x="1314026" y="2195713"/>
            <a:ext cx="6515948" cy="752073"/>
          </a:xfrm>
        </p:spPr>
        <p:txBody>
          <a:bodyPr vert="horz" wrap="square" lIns="68591" tIns="34295" rIns="68591" bIns="34295" anchor="t"/>
          <a:lstStyle/>
          <a:p>
            <a:pPr>
              <a:buNone/>
            </a:pPr>
            <a:r>
              <a:rPr lang="zh-TW" altLang="zh-TW" sz="2800" dirty="0">
                <a:latin typeface="芫荽" pitchFamily="2" charset="-120"/>
                <a:ea typeface="芫荽" pitchFamily="2" charset="-120"/>
                <a:cs typeface="芫荽" pitchFamily="2" charset="-120"/>
              </a:rPr>
              <a:t>非屬營養午餐於校園內供應學生之食品</a:t>
            </a:r>
            <a:endParaRPr lang="zh-CN" altLang="en-US" sz="2800" dirty="0">
              <a:solidFill>
                <a:srgbClr val="36A487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1" name="椭圆 10"/>
          <p:cNvSpPr/>
          <p:nvPr/>
        </p:nvSpPr>
        <p:spPr>
          <a:xfrm rot="361811">
            <a:off x="6444208" y="2787774"/>
            <a:ext cx="2190750" cy="15005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1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有償販售</a:t>
            </a:r>
            <a:endParaRPr kumimoji="0" lang="en-US" altLang="zh-TW" sz="2100" b="1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無償供應</a:t>
            </a:r>
            <a:endParaRPr lang="en-US" altLang="zh-TW" sz="2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-1212101A40O09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1225"/>
            <a:ext cx="3924935" cy="2606675"/>
          </a:xfrm>
        </p:spPr>
      </p:pic>
      <p:sp>
        <p:nvSpPr>
          <p:cNvPr id="6" name="圆角矩形 5"/>
          <p:cNvSpPr/>
          <p:nvPr/>
        </p:nvSpPr>
        <p:spPr>
          <a:xfrm>
            <a:off x="1675195" y="1314958"/>
            <a:ext cx="4648200" cy="19513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半闭框 6"/>
          <p:cNvSpPr/>
          <p:nvPr/>
        </p:nvSpPr>
        <p:spPr>
          <a:xfrm>
            <a:off x="2177487" y="1657027"/>
            <a:ext cx="288290" cy="2882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flipH="1" flipV="1">
            <a:off x="5600130" y="2715766"/>
            <a:ext cx="254635" cy="2628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777" y="1815860"/>
            <a:ext cx="3515013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TW" altLang="en-US" sz="2800" b="1" kern="1200" cap="none" spc="0" normalizeH="0" baseline="0" noProof="0" dirty="0">
                <a:solidFill>
                  <a:srgbClr val="C00000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含糖飲料禁入校園</a:t>
            </a:r>
            <a:endParaRPr kumimoji="0" lang="zh-CN" altLang="en-US" sz="2800" b="1" i="1" u="sng" kern="1200" cap="none" spc="0" normalizeH="0" baseline="0" noProof="0" dirty="0">
              <a:solidFill>
                <a:srgbClr val="C00000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127" y="1472361"/>
            <a:ext cx="2489873" cy="42484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8" descr="3ee0afe63fbc5a2aface5e76da74d520">
            <a:extLst>
              <a:ext uri="{FF2B5EF4-FFF2-40B4-BE49-F238E27FC236}">
                <a16:creationId xmlns:a16="http://schemas.microsoft.com/office/drawing/2014/main" id="{3B60B5C5-9E5E-4D4D-ADD2-A5271DE4C5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708" y="2841913"/>
            <a:ext cx="4409067" cy="321041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800497" y="3219467"/>
            <a:ext cx="6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鮮乳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23279" y="1539902"/>
            <a:ext cx="225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  <a:sym typeface="+mn-ea"/>
              </a:rPr>
              <a:t>百分之百果</a:t>
            </a:r>
            <a:r>
              <a:rPr lang="en-US" altLang="zh-TW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  <a:sym typeface="+mn-ea"/>
              </a:rPr>
              <a:t>(</a:t>
            </a:r>
            <a:r>
              <a:rPr lang="zh-TW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  <a:sym typeface="+mn-ea"/>
              </a:rPr>
              <a:t>蔬菜</a:t>
            </a:r>
            <a:r>
              <a:rPr lang="en-US" altLang="zh-TW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  <a:sym typeface="+mn-ea"/>
              </a:rPr>
              <a:t>)</a:t>
            </a:r>
            <a:r>
              <a:rPr lang="zh-TW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  <a:sym typeface="+mn-ea"/>
              </a:rPr>
              <a:t>汁</a:t>
            </a:r>
            <a:endParaRPr lang="zh-CN" altLang="en-US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  <a:sym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A915D21-FD79-4CE4-A995-5D6968BCB5D9}"/>
              </a:ext>
            </a:extLst>
          </p:cNvPr>
          <p:cNvGrpSpPr/>
          <p:nvPr/>
        </p:nvGrpSpPr>
        <p:grpSpPr>
          <a:xfrm>
            <a:off x="246045" y="1968487"/>
            <a:ext cx="2004484" cy="1807634"/>
            <a:chOff x="739142" y="2894753"/>
            <a:chExt cx="2004484" cy="1807634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1189993" y="2894753"/>
              <a:ext cx="1140883" cy="0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六边形 47"/>
            <p:cNvSpPr/>
            <p:nvPr/>
          </p:nvSpPr>
          <p:spPr bwMode="auto">
            <a:xfrm>
              <a:off x="739142" y="2975187"/>
              <a:ext cx="2004484" cy="1727200"/>
            </a:xfrm>
            <a:prstGeom prst="hexagon">
              <a:avLst/>
            </a:prstGeom>
            <a:solidFill>
              <a:srgbClr val="F9F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2014" y="3065145"/>
              <a:ext cx="1037682" cy="1534160"/>
            </a:xfrm>
            <a:prstGeom prst="rect">
              <a:avLst/>
            </a:prstGeom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450F4D1-D7C0-428B-80CA-D6F057AC4AC0}"/>
              </a:ext>
            </a:extLst>
          </p:cNvPr>
          <p:cNvGrpSpPr/>
          <p:nvPr/>
        </p:nvGrpSpPr>
        <p:grpSpPr>
          <a:xfrm>
            <a:off x="3889009" y="2841913"/>
            <a:ext cx="2128056" cy="1797808"/>
            <a:chOff x="4099561" y="2898229"/>
            <a:chExt cx="2128056" cy="1797808"/>
          </a:xfrm>
        </p:grpSpPr>
        <p:cxnSp>
          <p:nvCxnSpPr>
            <p:cNvPr id="59" name="直接连接符 58"/>
            <p:cNvCxnSpPr>
              <a:cxnSpLocks/>
            </p:cNvCxnSpPr>
            <p:nvPr/>
          </p:nvCxnSpPr>
          <p:spPr bwMode="auto">
            <a:xfrm>
              <a:off x="5765669" y="2898229"/>
              <a:ext cx="461948" cy="897657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六边形 61"/>
            <p:cNvSpPr/>
            <p:nvPr/>
          </p:nvSpPr>
          <p:spPr bwMode="auto">
            <a:xfrm>
              <a:off x="4099561" y="2968837"/>
              <a:ext cx="2004483" cy="1727200"/>
            </a:xfrm>
            <a:prstGeom prst="hexagon">
              <a:avLst/>
            </a:prstGeom>
            <a:solidFill>
              <a:srgbClr val="F9FD8C"/>
            </a:solidFill>
            <a:ln>
              <a:noFill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6" t="11914" r="9370" b="12231"/>
            <a:stretch/>
          </p:blipFill>
          <p:spPr>
            <a:xfrm>
              <a:off x="4399090" y="3323956"/>
              <a:ext cx="1366578" cy="1016962"/>
            </a:xfrm>
            <a:prstGeom prst="rect">
              <a:avLst/>
            </a:prstGeom>
          </p:spPr>
        </p:pic>
      </p:grpSp>
      <p:sp>
        <p:nvSpPr>
          <p:cNvPr id="20" name="六边形 19"/>
          <p:cNvSpPr/>
          <p:nvPr/>
        </p:nvSpPr>
        <p:spPr bwMode="auto">
          <a:xfrm rot="10800000">
            <a:off x="4125262" y="935537"/>
            <a:ext cx="2004484" cy="1729317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547835"/>
            <a:ext cx="430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校園飲品及點心販售範圍 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液態食品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62DB349-18D1-4B39-AE4D-D5450CA2D6BB}"/>
              </a:ext>
            </a:extLst>
          </p:cNvPr>
          <p:cNvGrpSpPr/>
          <p:nvPr/>
        </p:nvGrpSpPr>
        <p:grpSpPr>
          <a:xfrm>
            <a:off x="2099724" y="1340947"/>
            <a:ext cx="2004484" cy="1808270"/>
            <a:chOff x="2310276" y="1397263"/>
            <a:chExt cx="2004484" cy="1808270"/>
          </a:xfrm>
        </p:grpSpPr>
        <p:cxnSp>
          <p:nvCxnSpPr>
            <p:cNvPr id="52" name="直接连接符 51"/>
            <p:cNvCxnSpPr/>
            <p:nvPr/>
          </p:nvCxnSpPr>
          <p:spPr bwMode="auto">
            <a:xfrm flipV="1">
              <a:off x="2733186" y="3205533"/>
              <a:ext cx="114088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六边形 54"/>
            <p:cNvSpPr/>
            <p:nvPr/>
          </p:nvSpPr>
          <p:spPr bwMode="auto">
            <a:xfrm rot="10800000">
              <a:off x="2310276" y="1397263"/>
              <a:ext cx="2004484" cy="1729317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0DF3CB1-E31F-4F89-A0B4-403F2994D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7712" y="1410204"/>
              <a:ext cx="1693193" cy="1693193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ECA548C-C26A-4221-BA94-B1ED3B22E1EF}"/>
                </a:ext>
              </a:extLst>
            </p:cNvPr>
            <p:cNvSpPr/>
            <p:nvPr/>
          </p:nvSpPr>
          <p:spPr>
            <a:xfrm>
              <a:off x="3114288" y="2380230"/>
              <a:ext cx="360040" cy="160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744FF880-C8F6-481A-8CB5-11CD85F12A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0" t="28395" r="10006" b="15639"/>
          <a:stretch/>
        </p:blipFill>
        <p:spPr>
          <a:xfrm>
            <a:off x="4417333" y="1284357"/>
            <a:ext cx="1449904" cy="1039558"/>
          </a:xfrm>
          <a:prstGeom prst="rect">
            <a:avLst/>
          </a:prstGeom>
        </p:spPr>
      </p:pic>
      <p:sp>
        <p:nvSpPr>
          <p:cNvPr id="34" name="文本框 49">
            <a:extLst>
              <a:ext uri="{FF2B5EF4-FFF2-40B4-BE49-F238E27FC236}">
                <a16:creationId xmlns:a16="http://schemas.microsoft.com/office/drawing/2014/main" id="{762F90B8-D591-4A84-B23C-3176DD9D6AB1}"/>
              </a:ext>
            </a:extLst>
          </p:cNvPr>
          <p:cNvSpPr txBox="1"/>
          <p:nvPr/>
        </p:nvSpPr>
        <p:spPr>
          <a:xfrm>
            <a:off x="6017065" y="12843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保久乳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5" name="文本框 49">
            <a:extLst>
              <a:ext uri="{FF2B5EF4-FFF2-40B4-BE49-F238E27FC236}">
                <a16:creationId xmlns:a16="http://schemas.microsoft.com/office/drawing/2014/main" id="{938010F9-8260-45A1-92D3-E0EE51D0153E}"/>
              </a:ext>
            </a:extLst>
          </p:cNvPr>
          <p:cNvSpPr txBox="1"/>
          <p:nvPr/>
        </p:nvSpPr>
        <p:spPr>
          <a:xfrm>
            <a:off x="5842652" y="398241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豆漿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D677183-F96B-4FFC-987D-4234C9E94A81}"/>
              </a:ext>
            </a:extLst>
          </p:cNvPr>
          <p:cNvGrpSpPr/>
          <p:nvPr/>
        </p:nvGrpSpPr>
        <p:grpSpPr>
          <a:xfrm>
            <a:off x="6052588" y="1968487"/>
            <a:ext cx="2004483" cy="1842938"/>
            <a:chOff x="4099561" y="2853099"/>
            <a:chExt cx="2004483" cy="1842938"/>
          </a:xfrm>
        </p:grpSpPr>
        <p:cxnSp>
          <p:nvCxnSpPr>
            <p:cNvPr id="38" name="直接连接符 58">
              <a:extLst>
                <a:ext uri="{FF2B5EF4-FFF2-40B4-BE49-F238E27FC236}">
                  <a16:creationId xmlns:a16="http://schemas.microsoft.com/office/drawing/2014/main" id="{D0F2E12C-0E69-4A1D-B64C-7A4151CE05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8094" y="2853099"/>
              <a:ext cx="1053033" cy="1195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六边形 61">
              <a:extLst>
                <a:ext uri="{FF2B5EF4-FFF2-40B4-BE49-F238E27FC236}">
                  <a16:creationId xmlns:a16="http://schemas.microsoft.com/office/drawing/2014/main" id="{0447D67C-2D9E-404A-BB56-FB405E5CF483}"/>
                </a:ext>
              </a:extLst>
            </p:cNvPr>
            <p:cNvSpPr/>
            <p:nvPr/>
          </p:nvSpPr>
          <p:spPr bwMode="auto">
            <a:xfrm>
              <a:off x="4099561" y="2968837"/>
              <a:ext cx="2004483" cy="1727200"/>
            </a:xfrm>
            <a:prstGeom prst="hexagon">
              <a:avLst/>
            </a:prstGeom>
            <a:solidFill>
              <a:srgbClr val="F9FD8C"/>
            </a:solidFill>
            <a:ln>
              <a:noFill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0" name="图片 18">
              <a:extLst>
                <a:ext uri="{FF2B5EF4-FFF2-40B4-BE49-F238E27FC236}">
                  <a16:creationId xmlns:a16="http://schemas.microsoft.com/office/drawing/2014/main" id="{55EF15CB-1E2E-44A1-AFBA-E2FA0E9D3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2" b="12792"/>
            <a:stretch/>
          </p:blipFill>
          <p:spPr>
            <a:xfrm>
              <a:off x="4298402" y="3154000"/>
              <a:ext cx="1592274" cy="1319411"/>
            </a:xfrm>
            <a:prstGeom prst="rect">
              <a:avLst/>
            </a:prstGeom>
          </p:spPr>
        </p:pic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510BEA8A-B2F6-4A98-8981-579EB61AD23F}"/>
              </a:ext>
            </a:extLst>
          </p:cNvPr>
          <p:cNvSpPr/>
          <p:nvPr/>
        </p:nvSpPr>
        <p:spPr>
          <a:xfrm>
            <a:off x="6834184" y="2739928"/>
            <a:ext cx="174981" cy="10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文本框 49">
            <a:extLst>
              <a:ext uri="{FF2B5EF4-FFF2-40B4-BE49-F238E27FC236}">
                <a16:creationId xmlns:a16="http://schemas.microsoft.com/office/drawing/2014/main" id="{44B7BD4B-D1CD-4459-9BEF-944B8A39F5BD}"/>
              </a:ext>
            </a:extLst>
          </p:cNvPr>
          <p:cNvSpPr txBox="1"/>
          <p:nvPr/>
        </p:nvSpPr>
        <p:spPr>
          <a:xfrm>
            <a:off x="7843703" y="23239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優酪乳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60871BC-6B0F-41DD-88AD-127C81FB7924}"/>
              </a:ext>
            </a:extLst>
          </p:cNvPr>
          <p:cNvSpPr/>
          <p:nvPr/>
        </p:nvSpPr>
        <p:spPr>
          <a:xfrm>
            <a:off x="696896" y="4076269"/>
            <a:ext cx="2592288" cy="5193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包裝飲用水、礦泉水</a:t>
            </a: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联系 25"/>
          <p:cNvSpPr/>
          <p:nvPr/>
        </p:nvSpPr>
        <p:spPr>
          <a:xfrm>
            <a:off x="754380" y="1402080"/>
            <a:ext cx="749300" cy="74930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49784" y="1577340"/>
            <a:ext cx="364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  <a:sym typeface="+mn-lt"/>
              </a:rPr>
              <a:t>避免高油、高糖、高鹽</a:t>
            </a:r>
            <a:endParaRPr lang="en-US" altLang="zh-TW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  <a:sym typeface="+mn-lt"/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754062" y="2859782"/>
            <a:ext cx="749300" cy="7493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49784" y="3035042"/>
            <a:ext cx="364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  <a:sym typeface="+mn-lt"/>
              </a:rPr>
              <a:t>符合健康促進原則</a:t>
            </a:r>
            <a:endParaRPr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4380" y="771550"/>
            <a:ext cx="1497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D7F0EA"/>
                </a:solidFill>
              </a:rPr>
              <a:t>https://www.ypppt.com/</a:t>
            </a:r>
            <a:endParaRPr lang="zh-CN" altLang="en-US" sz="800" dirty="0">
              <a:solidFill>
                <a:srgbClr val="D7F0EA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B4E9346-DC63-4AC6-B64D-3524DF17BA04}"/>
              </a:ext>
            </a:extLst>
          </p:cNvPr>
          <p:cNvSpPr/>
          <p:nvPr/>
        </p:nvSpPr>
        <p:spPr>
          <a:xfrm>
            <a:off x="529590" y="499740"/>
            <a:ext cx="442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校園飲品及點心販售範圍 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點心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食品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1" grpId="0"/>
      <p:bldP spid="13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1394331"/>
            <a:ext cx="6696710" cy="1177419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Autofit/>
          </a:bodyPr>
          <a:lstStyle/>
          <a:p>
            <a:pPr marL="0" lv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3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TW" altLang="en-US" sz="4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供應前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5936" y="2355726"/>
            <a:ext cx="4608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受理人員應詳實填寫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EC8E09"/>
                </a:highlight>
                <a:latin typeface="芫荽" pitchFamily="2" charset="-120"/>
                <a:ea typeface="芫荽" pitchFamily="2" charset="-120"/>
                <a:cs typeface="芫荽" pitchFamily="2" charset="-120"/>
              </a:rPr>
              <a:t>「校園飲品及點心供應表」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EC8E09"/>
              </a:highlight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0DA2CC1-6191-4261-A6A3-54D9064DD8C2}"/>
              </a:ext>
            </a:extLst>
          </p:cNvPr>
          <p:cNvSpPr txBox="1"/>
          <p:nvPr/>
        </p:nvSpPr>
        <p:spPr>
          <a:xfrm>
            <a:off x="3635896" y="3219822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dirty="0">
                <a:effectLst/>
                <a:highlight>
                  <a:srgbClr val="F9FD8C"/>
                </a:highlight>
                <a:latin typeface="芫荽" pitchFamily="2" charset="-120"/>
                <a:ea typeface="芫荽" pitchFamily="2" charset="-120"/>
                <a:cs typeface="芫荽" pitchFamily="2" charset="-120"/>
              </a:rPr>
              <a:t>教師或教練或家長提供給學生飲品或點心，都要寫</a:t>
            </a:r>
            <a:endParaRPr lang="zh-TW" altLang="en-US" dirty="0">
              <a:highlight>
                <a:srgbClr val="F9FD8C"/>
              </a:highlight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 fontScale="97500"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528124" y="1880064"/>
            <a:ext cx="360040" cy="576064"/>
          </a:xfrm>
          <a:prstGeom prst="chevron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80534" y="2479623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206170" y="2076990"/>
            <a:ext cx="331236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檢查食品外包裝是否有異狀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421005" y="1591501"/>
            <a:ext cx="575310" cy="368935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燕尾形 17"/>
          <p:cNvSpPr/>
          <p:nvPr/>
        </p:nvSpPr>
        <p:spPr>
          <a:xfrm rot="5400000">
            <a:off x="678619" y="3101804"/>
            <a:ext cx="360040" cy="57606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58639" y="3677868"/>
            <a:ext cx="3636404" cy="0"/>
          </a:xfrm>
          <a:prstGeom prst="line">
            <a:avLst/>
          </a:prstGeom>
          <a:ln>
            <a:solidFill>
              <a:srgbClr val="80BC3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277506" y="3252982"/>
            <a:ext cx="331236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食品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有效期限</a:t>
            </a: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571500" y="2813043"/>
            <a:ext cx="57531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燕尾形 30"/>
          <p:cNvSpPr/>
          <p:nvPr/>
        </p:nvSpPr>
        <p:spPr>
          <a:xfrm rot="5400000">
            <a:off x="4679119" y="2158829"/>
            <a:ext cx="360040" cy="576064"/>
          </a:xfrm>
          <a:prstGeom prst="chevron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931529" y="2758388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297666" y="2302692"/>
            <a:ext cx="331236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確認食品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數量</a:t>
            </a:r>
          </a:p>
        </p:txBody>
      </p: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4572000" y="1870068"/>
            <a:ext cx="575310" cy="369332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燕尾形 34"/>
          <p:cNvSpPr/>
          <p:nvPr/>
        </p:nvSpPr>
        <p:spPr>
          <a:xfrm rot="5400000">
            <a:off x="4829614" y="3380569"/>
            <a:ext cx="360040" cy="57606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009634" y="3956633"/>
            <a:ext cx="3636404" cy="0"/>
          </a:xfrm>
          <a:prstGeom prst="line">
            <a:avLst/>
          </a:prstGeom>
          <a:ln>
            <a:solidFill>
              <a:srgbClr val="80BC3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5268707" y="3269327"/>
            <a:ext cx="3612845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以通過本市衛生局餐飲衛生管理分級評核良等以上等級之商家為主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4722495" y="3092006"/>
            <a:ext cx="575310" cy="368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8417" y="1013016"/>
            <a:ext cx="78790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C8E09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二週前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提交校務會議或行政會議討論並經家長委員會通過後執行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27BB1EC-BB20-47F3-9241-E386DFEFC0BA}"/>
              </a:ext>
            </a:extLst>
          </p:cNvPr>
          <p:cNvSpPr txBox="1"/>
          <p:nvPr/>
        </p:nvSpPr>
        <p:spPr>
          <a:xfrm>
            <a:off x="4721602" y="4038600"/>
            <a:ext cx="4186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或經學校、家長代表共同查看環境與確認衛生狀況良好之商家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EBB364C-08BB-4E10-8D82-CEE0D0E4CC51}"/>
              </a:ext>
            </a:extLst>
          </p:cNvPr>
          <p:cNvSpPr txBox="1"/>
          <p:nvPr/>
        </p:nvSpPr>
        <p:spPr>
          <a:xfrm>
            <a:off x="420112" y="4100155"/>
            <a:ext cx="2700303" cy="400110"/>
          </a:xfrm>
          <a:prstGeom prst="rect">
            <a:avLst/>
          </a:prstGeom>
          <a:solidFill>
            <a:srgbClr val="93C7AC"/>
          </a:solidFill>
        </p:spPr>
        <p:txBody>
          <a:bodyPr wrap="square">
            <a:spAutoFit/>
          </a:bodyPr>
          <a:lstStyle/>
          <a:p>
            <a:pPr algn="dist"/>
            <a:r>
              <a:rPr lang="zh-TW" altLang="zh-TW" sz="2000" b="1" dirty="0">
                <a:solidFill>
                  <a:srgbClr val="000000"/>
                </a:solidFill>
                <a:effectLst/>
                <a:latin typeface="芫荽" pitchFamily="2" charset="-120"/>
                <a:ea typeface="芫荽" pitchFamily="2" charset="-120"/>
                <a:cs typeface="芫荽" pitchFamily="2" charset="-120"/>
              </a:rPr>
              <a:t>檢體留樣至少</a:t>
            </a:r>
            <a:r>
              <a:rPr lang="en-US" altLang="zh-TW" sz="2000" b="1" dirty="0">
                <a:solidFill>
                  <a:srgbClr val="000000"/>
                </a:solidFill>
                <a:effectLst/>
                <a:latin typeface="芫荽" pitchFamily="2" charset="-120"/>
                <a:ea typeface="芫荽" pitchFamily="2" charset="-120"/>
                <a:cs typeface="芫荽" pitchFamily="2" charset="-120"/>
              </a:rPr>
              <a:t>48</a:t>
            </a:r>
            <a:r>
              <a:rPr lang="zh-TW" altLang="zh-TW" sz="2000" b="1" dirty="0">
                <a:solidFill>
                  <a:srgbClr val="000000"/>
                </a:solidFill>
                <a:effectLst/>
                <a:latin typeface="芫荽" pitchFamily="2" charset="-120"/>
                <a:ea typeface="芫荽" pitchFamily="2" charset="-120"/>
                <a:cs typeface="芫荽" pitchFamily="2" charset="-120"/>
              </a:rPr>
              <a:t>小時</a:t>
            </a:r>
            <a:endParaRPr lang="zh-TW" altLang="en-US" sz="2000" b="1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5" grpId="0" animBg="1"/>
      <p:bldP spid="18" grpId="0" bldLvl="0" animBg="1"/>
      <p:bldP spid="20" grpId="0"/>
      <p:bldP spid="29" grpId="0" animBg="1"/>
      <p:bldP spid="31" grpId="0" bldLvl="0" animBg="1"/>
      <p:bldP spid="33" grpId="0"/>
      <p:bldP spid="34" grpId="0" animBg="1"/>
      <p:bldP spid="35" grpId="0" bldLvl="0" animBg="1"/>
      <p:bldP spid="37" grpId="0"/>
      <p:bldP spid="38" grpId="0" animBg="1"/>
      <p:bldP spid="21" grpId="0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1331640" y="846246"/>
            <a:ext cx="6480720" cy="41675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137" y="1826866"/>
            <a:ext cx="6017726" cy="25324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9CCFD3E-03CC-4D2C-85CE-78354C793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320825"/>
            <a:ext cx="6624736" cy="1244083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25E349DE-EBCF-4DFA-A2AB-2BB64570B9D4}"/>
              </a:ext>
            </a:extLst>
          </p:cNvPr>
          <p:cNvSpPr/>
          <p:nvPr/>
        </p:nvSpPr>
        <p:spPr>
          <a:xfrm>
            <a:off x="2843808" y="1108204"/>
            <a:ext cx="936104" cy="288032"/>
          </a:xfrm>
          <a:prstGeom prst="ellipse">
            <a:avLst/>
          </a:prstGeom>
          <a:noFill/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1" b="15928"/>
          <a:stretch>
            <a:fillRect/>
          </a:stretch>
        </p:blipFill>
        <p:spPr>
          <a:xfrm>
            <a:off x="1546225" y="1695450"/>
            <a:ext cx="5912485" cy="149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9028" y="2026711"/>
            <a:ext cx="2646878" cy="830997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TW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感謝聆聽</a:t>
            </a:r>
            <a:endParaRPr lang="zh-CN" altLang="en-US" sz="48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67944" y="3066948"/>
            <a:ext cx="2827709" cy="244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臺南市新營區新進國小衛生組 黃語緗製作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241</TotalTime>
  <Words>240</Words>
  <Application>Microsoft Office PowerPoint</Application>
  <PresentationFormat>如螢幕大小 (16:9)</PresentationFormat>
  <Paragraphs>43</Paragraphs>
  <Slides>9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  <vt:variant>
        <vt:lpstr>自訂放映</vt:lpstr>
      </vt:variant>
      <vt:variant>
        <vt:i4>1</vt:i4>
      </vt:variant>
    </vt:vector>
  </HeadingPairs>
  <TitlesOfParts>
    <vt:vector size="20" baseType="lpstr">
      <vt:lpstr>Georgia</vt:lpstr>
      <vt:lpstr>宋体</vt:lpstr>
      <vt:lpstr>Arial</vt:lpstr>
      <vt:lpstr>微软雅黑</vt:lpstr>
      <vt:lpstr>Calibri</vt:lpstr>
      <vt:lpstr>Constantia</vt:lpstr>
      <vt:lpstr>Trebuchet MS</vt:lpstr>
      <vt:lpstr>芫荽</vt:lpstr>
      <vt:lpstr>第一PPT，www.1ppt.com</vt:lpstr>
      <vt:lpstr>自定义设计方案</vt:lpstr>
      <vt:lpstr>PowerPoint 簡報</vt:lpstr>
      <vt:lpstr>校園飲品?點心?</vt:lpstr>
      <vt:lpstr>PowerPoint 簡報</vt:lpstr>
      <vt:lpstr>PowerPoint 簡報</vt:lpstr>
      <vt:lpstr>PowerPoint 簡報</vt:lpstr>
      <vt:lpstr> 供應前</vt:lpstr>
      <vt:lpstr>PowerPoint 簡報</vt:lpstr>
      <vt:lpstr>PowerPoint 簡報</vt:lpstr>
      <vt:lpstr>PowerPoint 簡報</vt:lpstr>
      <vt:lpstr>自定义放映 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teacher</cp:lastModifiedBy>
  <cp:revision>192</cp:revision>
  <dcterms:created xsi:type="dcterms:W3CDTF">2012-06-16T06:45:00Z</dcterms:created>
  <dcterms:modified xsi:type="dcterms:W3CDTF">2024-09-09T07:46:49Z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